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81" r:id="rId1"/>
  </p:sldMasterIdLst>
  <p:notesMasterIdLst>
    <p:notesMasterId r:id="rId206"/>
  </p:notesMasterIdLst>
  <p:sldIdLst>
    <p:sldId id="276" r:id="rId2"/>
    <p:sldId id="363" r:id="rId3"/>
    <p:sldId id="364" r:id="rId4"/>
    <p:sldId id="365" r:id="rId5"/>
    <p:sldId id="564" r:id="rId6"/>
    <p:sldId id="366" r:id="rId7"/>
    <p:sldId id="368" r:id="rId8"/>
    <p:sldId id="565" r:id="rId9"/>
    <p:sldId id="370" r:id="rId10"/>
    <p:sldId id="371" r:id="rId11"/>
    <p:sldId id="372" r:id="rId12"/>
    <p:sldId id="373" r:id="rId13"/>
    <p:sldId id="374" r:id="rId14"/>
    <p:sldId id="375" r:id="rId15"/>
    <p:sldId id="376" r:id="rId16"/>
    <p:sldId id="377" r:id="rId17"/>
    <p:sldId id="378" r:id="rId18"/>
    <p:sldId id="379" r:id="rId19"/>
    <p:sldId id="380" r:id="rId20"/>
    <p:sldId id="381" r:id="rId21"/>
    <p:sldId id="382" r:id="rId22"/>
    <p:sldId id="383" r:id="rId23"/>
    <p:sldId id="384" r:id="rId24"/>
    <p:sldId id="385" r:id="rId25"/>
    <p:sldId id="386" r:id="rId26"/>
    <p:sldId id="566" r:id="rId27"/>
    <p:sldId id="387" r:id="rId28"/>
    <p:sldId id="388" r:id="rId29"/>
    <p:sldId id="389" r:id="rId30"/>
    <p:sldId id="390" r:id="rId31"/>
    <p:sldId id="391" r:id="rId32"/>
    <p:sldId id="392" r:id="rId33"/>
    <p:sldId id="395" r:id="rId34"/>
    <p:sldId id="393" r:id="rId35"/>
    <p:sldId id="394" r:id="rId36"/>
    <p:sldId id="396" r:id="rId37"/>
    <p:sldId id="575" r:id="rId38"/>
    <p:sldId id="399" r:id="rId39"/>
    <p:sldId id="400" r:id="rId40"/>
    <p:sldId id="403" r:id="rId41"/>
    <p:sldId id="402" r:id="rId42"/>
    <p:sldId id="404" r:id="rId43"/>
    <p:sldId id="405" r:id="rId44"/>
    <p:sldId id="406" r:id="rId45"/>
    <p:sldId id="407" r:id="rId46"/>
    <p:sldId id="408" r:id="rId47"/>
    <p:sldId id="410" r:id="rId48"/>
    <p:sldId id="411" r:id="rId49"/>
    <p:sldId id="412" r:id="rId50"/>
    <p:sldId id="413" r:id="rId51"/>
    <p:sldId id="414" r:id="rId52"/>
    <p:sldId id="416" r:id="rId53"/>
    <p:sldId id="418" r:id="rId54"/>
    <p:sldId id="421" r:id="rId55"/>
    <p:sldId id="422" r:id="rId56"/>
    <p:sldId id="423" r:id="rId57"/>
    <p:sldId id="580" r:id="rId58"/>
    <p:sldId id="424" r:id="rId59"/>
    <p:sldId id="425" r:id="rId60"/>
    <p:sldId id="426" r:id="rId61"/>
    <p:sldId id="427" r:id="rId62"/>
    <p:sldId id="428" r:id="rId63"/>
    <p:sldId id="429" r:id="rId64"/>
    <p:sldId id="430" r:id="rId65"/>
    <p:sldId id="431" r:id="rId66"/>
    <p:sldId id="433" r:id="rId67"/>
    <p:sldId id="576" r:id="rId68"/>
    <p:sldId id="567" r:id="rId69"/>
    <p:sldId id="435" r:id="rId70"/>
    <p:sldId id="568" r:id="rId71"/>
    <p:sldId id="437" r:id="rId72"/>
    <p:sldId id="569" r:id="rId73"/>
    <p:sldId id="577" r:id="rId74"/>
    <p:sldId id="578" r:id="rId75"/>
    <p:sldId id="439" r:id="rId76"/>
    <p:sldId id="440" r:id="rId77"/>
    <p:sldId id="442" r:id="rId78"/>
    <p:sldId id="444" r:id="rId79"/>
    <p:sldId id="445" r:id="rId80"/>
    <p:sldId id="446" r:id="rId81"/>
    <p:sldId id="447" r:id="rId82"/>
    <p:sldId id="448" r:id="rId83"/>
    <p:sldId id="450" r:id="rId84"/>
    <p:sldId id="452" r:id="rId85"/>
    <p:sldId id="570" r:id="rId86"/>
    <p:sldId id="453" r:id="rId87"/>
    <p:sldId id="454" r:id="rId88"/>
    <p:sldId id="261" r:id="rId89"/>
    <p:sldId id="262" r:id="rId90"/>
    <p:sldId id="263" r:id="rId91"/>
    <p:sldId id="264" r:id="rId92"/>
    <p:sldId id="265" r:id="rId93"/>
    <p:sldId id="455" r:id="rId94"/>
    <p:sldId id="574" r:id="rId95"/>
    <p:sldId id="460" r:id="rId96"/>
    <p:sldId id="461" r:id="rId97"/>
    <p:sldId id="462" r:id="rId98"/>
    <p:sldId id="464" r:id="rId99"/>
    <p:sldId id="463" r:id="rId100"/>
    <p:sldId id="465" r:id="rId101"/>
    <p:sldId id="466" r:id="rId102"/>
    <p:sldId id="467" r:id="rId103"/>
    <p:sldId id="582" r:id="rId104"/>
    <p:sldId id="468" r:id="rId105"/>
    <p:sldId id="470" r:id="rId106"/>
    <p:sldId id="471" r:id="rId107"/>
    <p:sldId id="472" r:id="rId108"/>
    <p:sldId id="474" r:id="rId109"/>
    <p:sldId id="473" r:id="rId110"/>
    <p:sldId id="583" r:id="rId111"/>
    <p:sldId id="476" r:id="rId112"/>
    <p:sldId id="477" r:id="rId113"/>
    <p:sldId id="478" r:id="rId114"/>
    <p:sldId id="479" r:id="rId115"/>
    <p:sldId id="480" r:id="rId116"/>
    <p:sldId id="481" r:id="rId117"/>
    <p:sldId id="482" r:id="rId118"/>
    <p:sldId id="483" r:id="rId119"/>
    <p:sldId id="484" r:id="rId120"/>
    <p:sldId id="485" r:id="rId121"/>
    <p:sldId id="487" r:id="rId122"/>
    <p:sldId id="488" r:id="rId123"/>
    <p:sldId id="489" r:id="rId124"/>
    <p:sldId id="490" r:id="rId125"/>
    <p:sldId id="491" r:id="rId126"/>
    <p:sldId id="492" r:id="rId127"/>
    <p:sldId id="493" r:id="rId128"/>
    <p:sldId id="572" r:id="rId129"/>
    <p:sldId id="495" r:id="rId130"/>
    <p:sldId id="496" r:id="rId131"/>
    <p:sldId id="497" r:id="rId132"/>
    <p:sldId id="498" r:id="rId133"/>
    <p:sldId id="499" r:id="rId134"/>
    <p:sldId id="500" r:id="rId135"/>
    <p:sldId id="501" r:id="rId136"/>
    <p:sldId id="502" r:id="rId137"/>
    <p:sldId id="503" r:id="rId138"/>
    <p:sldId id="504" r:id="rId139"/>
    <p:sldId id="505" r:id="rId140"/>
    <p:sldId id="506" r:id="rId141"/>
    <p:sldId id="507" r:id="rId142"/>
    <p:sldId id="508" r:id="rId143"/>
    <p:sldId id="509" r:id="rId144"/>
    <p:sldId id="510" r:id="rId145"/>
    <p:sldId id="511" r:id="rId146"/>
    <p:sldId id="512" r:id="rId147"/>
    <p:sldId id="513" r:id="rId148"/>
    <p:sldId id="514" r:id="rId149"/>
    <p:sldId id="515" r:id="rId150"/>
    <p:sldId id="516" r:id="rId151"/>
    <p:sldId id="517" r:id="rId152"/>
    <p:sldId id="256" r:id="rId153"/>
    <p:sldId id="257" r:id="rId154"/>
    <p:sldId id="258" r:id="rId155"/>
    <p:sldId id="259" r:id="rId156"/>
    <p:sldId id="260" r:id="rId157"/>
    <p:sldId id="518" r:id="rId158"/>
    <p:sldId id="519" r:id="rId159"/>
    <p:sldId id="563" r:id="rId160"/>
    <p:sldId id="520" r:id="rId161"/>
    <p:sldId id="521" r:id="rId162"/>
    <p:sldId id="522" r:id="rId163"/>
    <p:sldId id="523" r:id="rId164"/>
    <p:sldId id="524" r:id="rId165"/>
    <p:sldId id="525" r:id="rId166"/>
    <p:sldId id="526" r:id="rId167"/>
    <p:sldId id="527" r:id="rId168"/>
    <p:sldId id="528" r:id="rId169"/>
    <p:sldId id="529" r:id="rId170"/>
    <p:sldId id="530" r:id="rId171"/>
    <p:sldId id="531" r:id="rId172"/>
    <p:sldId id="532" r:id="rId173"/>
    <p:sldId id="533" r:id="rId174"/>
    <p:sldId id="534" r:id="rId175"/>
    <p:sldId id="535" r:id="rId176"/>
    <p:sldId id="584" r:id="rId177"/>
    <p:sldId id="536" r:id="rId178"/>
    <p:sldId id="537" r:id="rId179"/>
    <p:sldId id="538" r:id="rId180"/>
    <p:sldId id="539" r:id="rId181"/>
    <p:sldId id="540" r:id="rId182"/>
    <p:sldId id="541" r:id="rId183"/>
    <p:sldId id="585" r:id="rId184"/>
    <p:sldId id="562" r:id="rId185"/>
    <p:sldId id="543" r:id="rId186"/>
    <p:sldId id="586" r:id="rId187"/>
    <p:sldId id="587" r:id="rId188"/>
    <p:sldId id="544" r:id="rId189"/>
    <p:sldId id="545" r:id="rId190"/>
    <p:sldId id="546" r:id="rId191"/>
    <p:sldId id="547" r:id="rId192"/>
    <p:sldId id="548" r:id="rId193"/>
    <p:sldId id="573" r:id="rId194"/>
    <p:sldId id="550" r:id="rId195"/>
    <p:sldId id="551" r:id="rId196"/>
    <p:sldId id="552" r:id="rId197"/>
    <p:sldId id="553" r:id="rId198"/>
    <p:sldId id="554" r:id="rId199"/>
    <p:sldId id="555" r:id="rId200"/>
    <p:sldId id="556" r:id="rId201"/>
    <p:sldId id="557" r:id="rId202"/>
    <p:sldId id="560" r:id="rId203"/>
    <p:sldId id="561" r:id="rId204"/>
    <p:sldId id="318" r:id="rId20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46"/>
    <p:restoredTop sz="94401"/>
  </p:normalViewPr>
  <p:slideViewPr>
    <p:cSldViewPr snapToGrid="0">
      <p:cViewPr varScale="1">
        <p:scale>
          <a:sx n="137" d="100"/>
          <a:sy n="137" d="100"/>
        </p:scale>
        <p:origin x="296" y="19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2906e1fd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f2906e1f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840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3" name="Google Shape;16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2906e1fd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f2906e1f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75446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9130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6769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082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7118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9" name="Google Shape;1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8" name="Google Shape;1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7" name="Google Shape;14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D5A7-ECAB-E53F-0085-3577D5F81E6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FF18A28-AB52-F31F-7D46-A6C2C64BEBC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510E49D-38E2-CD7B-F6F3-CACBE7733F2B}"/>
              </a:ext>
            </a:extLst>
          </p:cNvPr>
          <p:cNvSpPr>
            <a:spLocks noGrp="1"/>
          </p:cNvSpPr>
          <p:nvPr>
            <p:ph type="dt" sz="half" idx="10"/>
          </p:nvPr>
        </p:nvSpPr>
        <p:spPr/>
        <p:txBody>
          <a:bodyPr/>
          <a:lstStyle/>
          <a:p>
            <a:fld id="{1160EA64-D806-43AC-9DF2-F8C432F32B4C}" type="datetimeFigureOut">
              <a:rPr lang="en-US" smtClean="0"/>
              <a:t>4/6/23</a:t>
            </a:fld>
            <a:endParaRPr lang="en-US" dirty="0"/>
          </a:p>
        </p:txBody>
      </p:sp>
      <p:sp>
        <p:nvSpPr>
          <p:cNvPr id="5" name="Footer Placeholder 4">
            <a:extLst>
              <a:ext uri="{FF2B5EF4-FFF2-40B4-BE49-F238E27FC236}">
                <a16:creationId xmlns:a16="http://schemas.microsoft.com/office/drawing/2014/main" id="{1908DE8D-E43D-72CE-F584-BE0188E82D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609E25-0622-8C93-0322-77D87FCD318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73741643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CAF40-C976-9968-E0AC-5DA1A8863E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9694B2-92F3-BC56-22B3-558D78A53A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93918-7464-A15C-6EEA-583E6F0632B7}"/>
              </a:ext>
            </a:extLst>
          </p:cNvPr>
          <p:cNvSpPr>
            <a:spLocks noGrp="1"/>
          </p:cNvSpPr>
          <p:nvPr>
            <p:ph type="dt" sz="half" idx="10"/>
          </p:nvPr>
        </p:nvSpPr>
        <p:spPr/>
        <p:txBody>
          <a:bodyPr/>
          <a:lstStyle/>
          <a:p>
            <a:fld id="{E9F9C37B-1D36-470B-8223-D6C91242EC14}" type="datetimeFigureOut">
              <a:rPr lang="en-US" smtClean="0"/>
              <a:t>4/6/23</a:t>
            </a:fld>
            <a:endParaRPr lang="en-US" dirty="0"/>
          </a:p>
        </p:txBody>
      </p:sp>
      <p:sp>
        <p:nvSpPr>
          <p:cNvPr id="5" name="Footer Placeholder 4">
            <a:extLst>
              <a:ext uri="{FF2B5EF4-FFF2-40B4-BE49-F238E27FC236}">
                <a16:creationId xmlns:a16="http://schemas.microsoft.com/office/drawing/2014/main" id="{1AB3ECEE-4ADF-0021-5360-AEA5BC6752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1FCFFF-4C1D-05E7-CBD5-20E9C2DDA43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6450502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42E836-EE6C-4F99-6DBE-C166029BEAF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599A8F-DCF6-5D4A-79A1-F3DDE7FDC59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0630B-F27E-1A4C-F045-065B78875005}"/>
              </a:ext>
            </a:extLst>
          </p:cNvPr>
          <p:cNvSpPr>
            <a:spLocks noGrp="1"/>
          </p:cNvSpPr>
          <p:nvPr>
            <p:ph type="dt" sz="half" idx="10"/>
          </p:nvPr>
        </p:nvSpPr>
        <p:spPr/>
        <p:txBody>
          <a:bodyPr/>
          <a:lstStyle/>
          <a:p>
            <a:fld id="{67C6F52A-A82B-47A2-A83A-8C4C91F2D59F}" type="datetimeFigureOut">
              <a:rPr lang="en-US" smtClean="0"/>
              <a:t>4/6/23</a:t>
            </a:fld>
            <a:endParaRPr lang="en-US" dirty="0"/>
          </a:p>
        </p:txBody>
      </p:sp>
      <p:sp>
        <p:nvSpPr>
          <p:cNvPr id="5" name="Footer Placeholder 4">
            <a:extLst>
              <a:ext uri="{FF2B5EF4-FFF2-40B4-BE49-F238E27FC236}">
                <a16:creationId xmlns:a16="http://schemas.microsoft.com/office/drawing/2014/main" id="{75C4967F-9D59-63B2-7E19-1BDA5DE474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3DEAE9-AD2B-4526-CA1A-4382199D715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8217324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E0D3-99CA-E5F2-2D95-BF471B373E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F9FED0-141C-2339-43EF-6234DA9E1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C8787-2EB1-2650-2D17-DE650CD3C46D}"/>
              </a:ext>
            </a:extLst>
          </p:cNvPr>
          <p:cNvSpPr>
            <a:spLocks noGrp="1"/>
          </p:cNvSpPr>
          <p:nvPr>
            <p:ph type="dt" sz="half" idx="10"/>
          </p:nvPr>
        </p:nvSpPr>
        <p:spPr/>
        <p:txBody>
          <a:bodyPr/>
          <a:lstStyle/>
          <a:p>
            <a:fld id="{F070A7B3-6521-4DCA-87E5-044747A908C1}" type="datetimeFigureOut">
              <a:rPr lang="en-US" smtClean="0"/>
              <a:t>4/6/23</a:t>
            </a:fld>
            <a:endParaRPr lang="en-US" dirty="0"/>
          </a:p>
        </p:txBody>
      </p:sp>
      <p:sp>
        <p:nvSpPr>
          <p:cNvPr id="5" name="Footer Placeholder 4">
            <a:extLst>
              <a:ext uri="{FF2B5EF4-FFF2-40B4-BE49-F238E27FC236}">
                <a16:creationId xmlns:a16="http://schemas.microsoft.com/office/drawing/2014/main" id="{128216E8-4B89-36E2-30AC-27FA46A9C5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117415-3A3F-8F1C-C94D-1F5BD1566EA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28204173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C9AC6-50CB-EA5F-F88F-DF345CF8177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74252AE-9E50-48E1-210F-223CD344FE0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B005A1-B555-8725-9BE8-B65AB1CE2737}"/>
              </a:ext>
            </a:extLst>
          </p:cNvPr>
          <p:cNvSpPr>
            <a:spLocks noGrp="1"/>
          </p:cNvSpPr>
          <p:nvPr>
            <p:ph type="dt" sz="half" idx="10"/>
          </p:nvPr>
        </p:nvSpPr>
        <p:spPr/>
        <p:txBody>
          <a:bodyPr/>
          <a:lstStyle/>
          <a:p>
            <a:fld id="{1160EA64-D806-43AC-9DF2-F8C432F32B4C}" type="datetimeFigureOut">
              <a:rPr lang="en-US" smtClean="0"/>
              <a:t>4/6/23</a:t>
            </a:fld>
            <a:endParaRPr lang="en-US" dirty="0"/>
          </a:p>
        </p:txBody>
      </p:sp>
      <p:sp>
        <p:nvSpPr>
          <p:cNvPr id="5" name="Footer Placeholder 4">
            <a:extLst>
              <a:ext uri="{FF2B5EF4-FFF2-40B4-BE49-F238E27FC236}">
                <a16:creationId xmlns:a16="http://schemas.microsoft.com/office/drawing/2014/main" id="{1121697A-90E3-622A-CC75-7E575FC9A0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53B263-603A-D25A-332E-E1281671567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71155230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E3255-1212-5B21-92CC-CA993C1A3D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E54FD-576E-BA5F-2425-06F106430C4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6ACA3A-4EC8-1FB6-41E8-B5B53D0D572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2A7D6-3069-B5F0-6A97-E644D4FC3077}"/>
              </a:ext>
            </a:extLst>
          </p:cNvPr>
          <p:cNvSpPr>
            <a:spLocks noGrp="1"/>
          </p:cNvSpPr>
          <p:nvPr>
            <p:ph type="dt" sz="half" idx="10"/>
          </p:nvPr>
        </p:nvSpPr>
        <p:spPr/>
        <p:txBody>
          <a:bodyPr/>
          <a:lstStyle/>
          <a:p>
            <a:fld id="{AB134690-1557-4C89-A502-4959FE7FAD70}" type="datetimeFigureOut">
              <a:rPr lang="en-US" smtClean="0"/>
              <a:t>4/6/23</a:t>
            </a:fld>
            <a:endParaRPr lang="en-US" dirty="0"/>
          </a:p>
        </p:txBody>
      </p:sp>
      <p:sp>
        <p:nvSpPr>
          <p:cNvPr id="6" name="Footer Placeholder 5">
            <a:extLst>
              <a:ext uri="{FF2B5EF4-FFF2-40B4-BE49-F238E27FC236}">
                <a16:creationId xmlns:a16="http://schemas.microsoft.com/office/drawing/2014/main" id="{F872D4A9-4047-443D-F7D1-58DD585ECE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9F4DB8-C5E7-8BE6-B256-DF7FE8ADB99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64085145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D0AF-671D-64F8-689B-2D47E971864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3F823D-0553-6F4D-903A-DECF3684FB7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9188A3A-2008-85CC-BF9E-9B6B4708B3B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6A40B-537E-744C-3666-BAF2B330528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5598F4-21D3-9624-5FFB-05C69CF3397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D90D8-31D2-5BF9-E713-B9D7C4A80975}"/>
              </a:ext>
            </a:extLst>
          </p:cNvPr>
          <p:cNvSpPr>
            <a:spLocks noGrp="1"/>
          </p:cNvSpPr>
          <p:nvPr>
            <p:ph type="dt" sz="half" idx="10"/>
          </p:nvPr>
        </p:nvSpPr>
        <p:spPr/>
        <p:txBody>
          <a:bodyPr/>
          <a:lstStyle/>
          <a:p>
            <a:fld id="{1160EA64-D806-43AC-9DF2-F8C432F32B4C}" type="datetimeFigureOut">
              <a:rPr lang="en-US" smtClean="0"/>
              <a:t>4/6/23</a:t>
            </a:fld>
            <a:endParaRPr lang="en-US" dirty="0"/>
          </a:p>
        </p:txBody>
      </p:sp>
      <p:sp>
        <p:nvSpPr>
          <p:cNvPr id="8" name="Footer Placeholder 7">
            <a:extLst>
              <a:ext uri="{FF2B5EF4-FFF2-40B4-BE49-F238E27FC236}">
                <a16:creationId xmlns:a16="http://schemas.microsoft.com/office/drawing/2014/main" id="{D67E6B20-396E-B811-63AA-A2BCD5EE193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421EA40-3BF0-52F2-9A46-571770BDD1A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17640622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F0227-FCA2-F01B-6EDA-D437A5F85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CFC304-DD34-99CA-6697-2681468C28BB}"/>
              </a:ext>
            </a:extLst>
          </p:cNvPr>
          <p:cNvSpPr>
            <a:spLocks noGrp="1"/>
          </p:cNvSpPr>
          <p:nvPr>
            <p:ph type="dt" sz="half" idx="10"/>
          </p:nvPr>
        </p:nvSpPr>
        <p:spPr/>
        <p:txBody>
          <a:bodyPr/>
          <a:lstStyle/>
          <a:p>
            <a:fld id="{E1037C31-9E7A-4F99-8774-A0E530DE1A42}" type="datetimeFigureOut">
              <a:rPr lang="en-US" smtClean="0"/>
              <a:t>4/6/23</a:t>
            </a:fld>
            <a:endParaRPr lang="en-US" dirty="0"/>
          </a:p>
        </p:txBody>
      </p:sp>
      <p:sp>
        <p:nvSpPr>
          <p:cNvPr id="4" name="Footer Placeholder 3">
            <a:extLst>
              <a:ext uri="{FF2B5EF4-FFF2-40B4-BE49-F238E27FC236}">
                <a16:creationId xmlns:a16="http://schemas.microsoft.com/office/drawing/2014/main" id="{A8E77A38-E1C9-27CC-F6C9-D25E156E9B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0958C40-5781-537B-7250-BF4EF3C9EFB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75473327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902D-8931-DFF7-CE28-B72E07970557}"/>
              </a:ext>
            </a:extLst>
          </p:cNvPr>
          <p:cNvSpPr>
            <a:spLocks noGrp="1"/>
          </p:cNvSpPr>
          <p:nvPr>
            <p:ph type="dt" sz="half" idx="10"/>
          </p:nvPr>
        </p:nvSpPr>
        <p:spPr/>
        <p:txBody>
          <a:bodyPr/>
          <a:lstStyle/>
          <a:p>
            <a:fld id="{C278504F-A551-4DE0-9316-4DCD1D8CC752}" type="datetimeFigureOut">
              <a:rPr lang="en-US" smtClean="0"/>
              <a:t>4/6/23</a:t>
            </a:fld>
            <a:endParaRPr lang="en-US" dirty="0"/>
          </a:p>
        </p:txBody>
      </p:sp>
      <p:sp>
        <p:nvSpPr>
          <p:cNvPr id="3" name="Footer Placeholder 2">
            <a:extLst>
              <a:ext uri="{FF2B5EF4-FFF2-40B4-BE49-F238E27FC236}">
                <a16:creationId xmlns:a16="http://schemas.microsoft.com/office/drawing/2014/main" id="{636E53AC-83B1-9034-7F38-645D6B63BE2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3C31DA7-3C02-4987-815B-7712CDCD03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4225000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D5BF6-5C23-77A5-0FF1-2B60F4891CF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412E631-A27F-D049-B9FC-14BE32B0C50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CF7F81-8808-2A14-9CEB-02DFDC8A5A6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17FE46D-333A-229A-9616-EFE0DF50273D}"/>
              </a:ext>
            </a:extLst>
          </p:cNvPr>
          <p:cNvSpPr>
            <a:spLocks noGrp="1"/>
          </p:cNvSpPr>
          <p:nvPr>
            <p:ph type="dt" sz="half" idx="10"/>
          </p:nvPr>
        </p:nvSpPr>
        <p:spPr/>
        <p:txBody>
          <a:bodyPr/>
          <a:lstStyle/>
          <a:p>
            <a:fld id="{D1BE4249-C0D0-4B06-8692-E8BB871AF643}" type="datetimeFigureOut">
              <a:rPr lang="en-US" smtClean="0"/>
              <a:t>4/6/23</a:t>
            </a:fld>
            <a:endParaRPr lang="en-US" dirty="0"/>
          </a:p>
        </p:txBody>
      </p:sp>
      <p:sp>
        <p:nvSpPr>
          <p:cNvPr id="6" name="Footer Placeholder 5">
            <a:extLst>
              <a:ext uri="{FF2B5EF4-FFF2-40B4-BE49-F238E27FC236}">
                <a16:creationId xmlns:a16="http://schemas.microsoft.com/office/drawing/2014/main" id="{A85EC573-B770-0067-8FCB-FD75EF151A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A06663-7CE7-9427-D365-62B7FDB1D5A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34372952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3EB49-EC91-10E6-D7C2-FE337957580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629280A-1F6F-02F3-521D-F832405C2B5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2AFC037-E4B1-FCD4-F0C3-4071494C60C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A8BDBF0-116F-D8CC-8973-94D8CC49D049}"/>
              </a:ext>
            </a:extLst>
          </p:cNvPr>
          <p:cNvSpPr>
            <a:spLocks noGrp="1"/>
          </p:cNvSpPr>
          <p:nvPr>
            <p:ph type="dt" sz="half" idx="10"/>
          </p:nvPr>
        </p:nvSpPr>
        <p:spPr/>
        <p:txBody>
          <a:bodyPr/>
          <a:lstStyle/>
          <a:p>
            <a:fld id="{042B0DB6-F5C7-45FB-8CF3-31B45F9C2DAC}" type="datetimeFigureOut">
              <a:rPr lang="en-US" smtClean="0"/>
              <a:t>4/6/23</a:t>
            </a:fld>
            <a:endParaRPr lang="en-US" dirty="0"/>
          </a:p>
        </p:txBody>
      </p:sp>
      <p:sp>
        <p:nvSpPr>
          <p:cNvPr id="6" name="Footer Placeholder 5">
            <a:extLst>
              <a:ext uri="{FF2B5EF4-FFF2-40B4-BE49-F238E27FC236}">
                <a16:creationId xmlns:a16="http://schemas.microsoft.com/office/drawing/2014/main" id="{46336742-127B-E203-CBD6-A8FC00B554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5C4976-25D2-659F-4F57-6C45FB5CD4B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7559043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8BDB11-216A-AC98-32A8-0FCFDC3070E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17CC86-8F62-D30B-2CF7-D0A1D2EFB55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11B55-89D3-6836-C857-63DD4B4A85A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60EA64-D806-43AC-9DF2-F8C432F32B4C}" type="datetimeFigureOut">
              <a:rPr lang="en-US" smtClean="0"/>
              <a:t>4/6/23</a:t>
            </a:fld>
            <a:endParaRPr lang="en-US" dirty="0"/>
          </a:p>
        </p:txBody>
      </p:sp>
      <p:sp>
        <p:nvSpPr>
          <p:cNvPr id="5" name="Footer Placeholder 4">
            <a:extLst>
              <a:ext uri="{FF2B5EF4-FFF2-40B4-BE49-F238E27FC236}">
                <a16:creationId xmlns:a16="http://schemas.microsoft.com/office/drawing/2014/main" id="{7BE3355D-7B76-2017-2DC4-9DE022DA044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AB93B91-4FD8-E8A6-CF70-12FD440603D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52621532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p:nvPr/>
        </p:nvSpPr>
        <p:spPr>
          <a:xfrm>
            <a:off x="0" y="-160750"/>
            <a:ext cx="9144000" cy="53043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1800" dirty="0"/>
          </a:p>
        </p:txBody>
      </p:sp>
      <p:pic>
        <p:nvPicPr>
          <p:cNvPr id="159" name="Google Shape;159;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1701" y="3957451"/>
            <a:ext cx="3151700" cy="976900"/>
          </a:xfrm>
          <a:prstGeom prst="rect">
            <a:avLst/>
          </a:prstGeom>
          <a:noFill/>
          <a:ln>
            <a:noFill/>
          </a:ln>
        </p:spPr>
      </p:pic>
      <p:sp>
        <p:nvSpPr>
          <p:cNvPr id="160" name="Google Shape;160;p27"/>
          <p:cNvSpPr txBox="1"/>
          <p:nvPr/>
        </p:nvSpPr>
        <p:spPr>
          <a:xfrm>
            <a:off x="311700" y="0"/>
            <a:ext cx="8520600" cy="3324113"/>
          </a:xfrm>
          <a:prstGeom prst="rect">
            <a:avLst/>
          </a:prstGeom>
          <a:noFill/>
          <a:ln>
            <a:noFill/>
          </a:ln>
        </p:spPr>
        <p:txBody>
          <a:bodyPr spcFirstLastPara="1" wrap="square" lIns="91425" tIns="91425" rIns="91425" bIns="91425" anchor="b" anchorCtr="0">
            <a:noAutofit/>
          </a:bodyPr>
          <a:lstStyle/>
          <a:p>
            <a:pPr lvl="0" algn="ctr">
              <a:lnSpc>
                <a:spcPct val="90000"/>
              </a:lnSpc>
              <a:buClr>
                <a:schemeClr val="dk1"/>
              </a:buClr>
              <a:buSzPts val="1100"/>
            </a:pPr>
            <a:r>
              <a:rPr lang="en-US" sz="7200" b="1" dirty="0">
                <a:solidFill>
                  <a:srgbClr val="FFFFFF"/>
                </a:solidFill>
              </a:rPr>
              <a:t>Content Management System (CMS)/Admin Training</a:t>
            </a:r>
            <a:endParaRPr lang="en-US" sz="7200" b="1" dirty="0">
              <a:solidFill>
                <a:srgbClr val="FFFFFF"/>
              </a:solidFill>
              <a:latin typeface="+mn-lt"/>
            </a:endParaRPr>
          </a:p>
        </p:txBody>
      </p:sp>
    </p:spTree>
    <p:extLst>
      <p:ext uri="{BB962C8B-B14F-4D97-AF65-F5344CB8AC3E}">
        <p14:creationId xmlns:p14="http://schemas.microsoft.com/office/powerpoint/2010/main" val="2543987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3313354" cy="3970318"/>
          </a:xfrm>
          <a:prstGeom prst="rect">
            <a:avLst/>
          </a:prstGeom>
          <a:noFill/>
        </p:spPr>
        <p:txBody>
          <a:bodyPr wrap="square" rtlCol="0">
            <a:spAutoFit/>
          </a:bodyPr>
          <a:lstStyle/>
          <a:p>
            <a:pPr algn="l" rtl="0">
              <a:spcBef>
                <a:spcPts val="0"/>
              </a:spcBef>
              <a:spcAft>
                <a:spcPts val="0"/>
              </a:spcAft>
            </a:pPr>
            <a:r>
              <a:rPr lang="en-US" sz="2800" b="1" i="0" u="none" strike="noStrike" dirty="0">
                <a:solidFill>
                  <a:srgbClr val="000000"/>
                </a:solidFill>
                <a:effectLst/>
              </a:rPr>
              <a:t>Submission Screen</a:t>
            </a:r>
          </a:p>
          <a:p>
            <a:pPr algn="l" rtl="0">
              <a:spcBef>
                <a:spcPts val="0"/>
              </a:spcBef>
              <a:spcAft>
                <a:spcPts val="0"/>
              </a:spcAft>
            </a:pPr>
            <a:endParaRPr lang="en-US" sz="2800" b="1" i="0" u="none" strike="noStrike" dirty="0">
              <a:solidFill>
                <a:srgbClr val="000000"/>
              </a:solidFill>
              <a:effectLst/>
            </a:endParaRPr>
          </a:p>
          <a:p>
            <a:pPr marL="342900" indent="-342900" algn="l" rtl="0">
              <a:spcBef>
                <a:spcPts val="0"/>
              </a:spcBef>
              <a:spcAft>
                <a:spcPts val="0"/>
              </a:spcAft>
              <a:buFont typeface="Arial" panose="020B0604020202020204" pitchFamily="34" charset="0"/>
              <a:buChar char="•"/>
            </a:pPr>
            <a:r>
              <a:rPr lang="en-US" sz="2800" b="1" dirty="0">
                <a:solidFill>
                  <a:srgbClr val="000000"/>
                </a:solidFill>
              </a:rPr>
              <a:t>Select organization type</a:t>
            </a:r>
          </a:p>
          <a:p>
            <a:pPr marL="342900" indent="-342900" algn="l" rtl="0">
              <a:spcBef>
                <a:spcPts val="0"/>
              </a:spcBef>
              <a:spcAft>
                <a:spcPts val="0"/>
              </a:spcAft>
              <a:buFont typeface="Arial" panose="020B0604020202020204" pitchFamily="34" charset="0"/>
              <a:buChar char="•"/>
            </a:pPr>
            <a:endParaRPr lang="en-US" sz="2800" b="1" dirty="0">
              <a:solidFill>
                <a:srgbClr val="000000"/>
              </a:solidFill>
            </a:endParaRPr>
          </a:p>
          <a:p>
            <a:pPr marL="342900" indent="-342900" algn="l" rtl="0">
              <a:spcBef>
                <a:spcPts val="0"/>
              </a:spcBef>
              <a:spcAft>
                <a:spcPts val="0"/>
              </a:spcAft>
              <a:buFont typeface="Arial" panose="020B0604020202020204" pitchFamily="34" charset="0"/>
              <a:buChar char="•"/>
            </a:pPr>
            <a:r>
              <a:rPr lang="en-US" sz="2800" b="1" dirty="0">
                <a:solidFill>
                  <a:srgbClr val="000000"/>
                </a:solidFill>
              </a:rPr>
              <a:t>Prices Calculated</a:t>
            </a:r>
          </a:p>
          <a:p>
            <a:pPr marL="342900" indent="-342900" algn="l" rtl="0">
              <a:spcBef>
                <a:spcPts val="0"/>
              </a:spcBef>
              <a:spcAft>
                <a:spcPts val="0"/>
              </a:spcAft>
              <a:buFont typeface="Arial" panose="020B0604020202020204" pitchFamily="34" charset="0"/>
              <a:buChar char="•"/>
            </a:pPr>
            <a:endParaRPr lang="en-US" sz="2800" b="1" dirty="0">
              <a:solidFill>
                <a:srgbClr val="000000"/>
              </a:solidFill>
            </a:endParaRPr>
          </a:p>
          <a:p>
            <a:pPr marL="342900" indent="-342900" algn="l" rtl="0">
              <a:spcBef>
                <a:spcPts val="0"/>
              </a:spcBef>
              <a:spcAft>
                <a:spcPts val="0"/>
              </a:spcAft>
              <a:buFont typeface="Arial" panose="020B0604020202020204" pitchFamily="34" charset="0"/>
              <a:buChar char="•"/>
            </a:pPr>
            <a:r>
              <a:rPr lang="en-US" sz="2800" b="1" dirty="0">
                <a:solidFill>
                  <a:srgbClr val="000000"/>
                </a:solidFill>
              </a:rPr>
              <a:t>Choose Sites for Publishing</a:t>
            </a:r>
            <a:endParaRPr lang="en-US" sz="2800" b="1" dirty="0"/>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pic>
        <p:nvPicPr>
          <p:cNvPr id="10" name="Picture 9" descr="Graphical user interface, application&#10;&#10;Description automatically generated">
            <a:extLst>
              <a:ext uri="{FF2B5EF4-FFF2-40B4-BE49-F238E27FC236}">
                <a16:creationId xmlns:a16="http://schemas.microsoft.com/office/drawing/2014/main" id="{E94003EB-1231-36BB-D29C-58764FBD0A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06240" y="1213910"/>
            <a:ext cx="3943349" cy="3929139"/>
          </a:xfrm>
          <a:prstGeom prst="rect">
            <a:avLst/>
          </a:prstGeom>
        </p:spPr>
      </p:pic>
      <p:sp>
        <p:nvSpPr>
          <p:cNvPr id="3" name="Right Arrow 2">
            <a:extLst>
              <a:ext uri="{FF2B5EF4-FFF2-40B4-BE49-F238E27FC236}">
                <a16:creationId xmlns:a16="http://schemas.microsoft.com/office/drawing/2014/main" id="{94BA41BE-1075-8BC8-AA53-60DA1C020836}"/>
              </a:ext>
            </a:extLst>
          </p:cNvPr>
          <p:cNvSpPr/>
          <p:nvPr/>
        </p:nvSpPr>
        <p:spPr>
          <a:xfrm>
            <a:off x="3210295" y="1807646"/>
            <a:ext cx="1260367" cy="65063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50A0EA54-BD51-BF9C-C1E6-8F645DD16B63}"/>
              </a:ext>
            </a:extLst>
          </p:cNvPr>
          <p:cNvSpPr/>
          <p:nvPr/>
        </p:nvSpPr>
        <p:spPr>
          <a:xfrm>
            <a:off x="3210295" y="3003139"/>
            <a:ext cx="1260367" cy="65063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77330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76700"/>
            <a:ext cx="3410174" cy="2246769"/>
          </a:xfrm>
          <a:prstGeom prst="rect">
            <a:avLst/>
          </a:prstGeom>
          <a:noFill/>
        </p:spPr>
        <p:txBody>
          <a:bodyPr wrap="square" rtlCol="0">
            <a:spAutoFit/>
          </a:bodyPr>
          <a:lstStyle/>
          <a:p>
            <a:pPr algn="l" rtl="0" fontAlgn="base">
              <a:spcBef>
                <a:spcPts val="0"/>
              </a:spcBef>
              <a:spcAft>
                <a:spcPts val="0"/>
              </a:spcAft>
            </a:pPr>
            <a:r>
              <a:rPr lang="en-US" sz="2800" b="1" i="0" u="none" strike="noStrike" dirty="0">
                <a:solidFill>
                  <a:srgbClr val="000000"/>
                </a:solidFill>
                <a:effectLst/>
              </a:rPr>
              <a:t>4. In the Event Description box, paste a description of the property given to you by the client.</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a:t>
            </a:r>
            <a:endParaRPr sz="4000" dirty="0"/>
          </a:p>
        </p:txBody>
      </p:sp>
      <p:pic>
        <p:nvPicPr>
          <p:cNvPr id="4" name="Picture 3" descr="Graphical user interface, text, application&#10;&#10;Description automatically generated">
            <a:extLst>
              <a:ext uri="{FF2B5EF4-FFF2-40B4-BE49-F238E27FC236}">
                <a16:creationId xmlns:a16="http://schemas.microsoft.com/office/drawing/2014/main" id="{F0EBBEB7-32FC-C1FB-90DF-4D3C4A0505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03813" y="1709186"/>
            <a:ext cx="5142019" cy="3434314"/>
          </a:xfrm>
          <a:prstGeom prst="rect">
            <a:avLst/>
          </a:prstGeom>
          <a:ln>
            <a:solidFill>
              <a:schemeClr val="tx1"/>
            </a:solidFill>
          </a:ln>
        </p:spPr>
      </p:pic>
    </p:spTree>
    <p:extLst>
      <p:ext uri="{BB962C8B-B14F-4D97-AF65-F5344CB8AC3E}">
        <p14:creationId xmlns:p14="http://schemas.microsoft.com/office/powerpoint/2010/main" val="21070980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3926540" cy="1384995"/>
          </a:xfrm>
          <a:prstGeom prst="rect">
            <a:avLst/>
          </a:prstGeom>
          <a:noFill/>
        </p:spPr>
        <p:txBody>
          <a:bodyPr wrap="square" rtlCol="0">
            <a:spAutoFit/>
          </a:bodyPr>
          <a:lstStyle/>
          <a:p>
            <a:pPr algn="l" rtl="0" fontAlgn="base">
              <a:spcBef>
                <a:spcPts val="0"/>
              </a:spcBef>
              <a:spcAft>
                <a:spcPts val="0"/>
              </a:spcAft>
            </a:pPr>
            <a:r>
              <a:rPr lang="en-US" sz="2800" b="1" i="0" u="none" strike="noStrike" dirty="0">
                <a:solidFill>
                  <a:srgbClr val="000000"/>
                </a:solidFill>
                <a:effectLst/>
              </a:rPr>
              <a:t>5. In the Photos box, insert any photos and videos of the event.</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a:t>
            </a:r>
            <a:endParaRPr sz="4000" dirty="0"/>
          </a:p>
        </p:txBody>
      </p:sp>
      <p:pic>
        <p:nvPicPr>
          <p:cNvPr id="4" name="Picture 3" descr="Graphical user interface, text, application, email&#10;&#10;Description automatically generated">
            <a:extLst>
              <a:ext uri="{FF2B5EF4-FFF2-40B4-BE49-F238E27FC236}">
                <a16:creationId xmlns:a16="http://schemas.microsoft.com/office/drawing/2014/main" id="{B8A5C011-7E06-1EAD-4BC6-EABD501134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4859" y="1718923"/>
            <a:ext cx="4210491" cy="3342562"/>
          </a:xfrm>
          <a:prstGeom prst="rect">
            <a:avLst/>
          </a:prstGeom>
          <a:ln>
            <a:solidFill>
              <a:schemeClr val="tx1"/>
            </a:solidFill>
          </a:ln>
        </p:spPr>
      </p:pic>
    </p:spTree>
    <p:extLst>
      <p:ext uri="{BB962C8B-B14F-4D97-AF65-F5344CB8AC3E}">
        <p14:creationId xmlns:p14="http://schemas.microsoft.com/office/powerpoint/2010/main" val="18799454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5307884" cy="3539430"/>
          </a:xfrm>
          <a:prstGeom prst="rect">
            <a:avLst/>
          </a:prstGeom>
          <a:noFill/>
        </p:spPr>
        <p:txBody>
          <a:bodyPr wrap="square" rtlCol="0">
            <a:spAutoFit/>
          </a:bodyPr>
          <a:lstStyle/>
          <a:p>
            <a:pPr algn="l" rtl="0" fontAlgn="base">
              <a:spcBef>
                <a:spcPts val="0"/>
              </a:spcBef>
              <a:spcAft>
                <a:spcPts val="0"/>
              </a:spcAft>
            </a:pPr>
            <a:r>
              <a:rPr lang="en-US" sz="2800" b="1" dirty="0">
                <a:solidFill>
                  <a:srgbClr val="000000"/>
                </a:solidFill>
              </a:rPr>
              <a:t>6. </a:t>
            </a:r>
            <a:r>
              <a:rPr lang="en-US" sz="2800" b="1" i="0" u="none" strike="noStrike" dirty="0">
                <a:solidFill>
                  <a:srgbClr val="000000"/>
                </a:solidFill>
                <a:effectLst/>
              </a:rPr>
              <a:t>In the Event Type box, select:</a:t>
            </a:r>
          </a:p>
          <a:p>
            <a:pPr marL="457200" indent="-457200" algn="l" rtl="0" fontAlgn="base">
              <a:spcBef>
                <a:spcPts val="0"/>
              </a:spcBef>
              <a:spcAft>
                <a:spcPts val="0"/>
              </a:spcAft>
              <a:buFont typeface="Arial" panose="020B0604020202020204" pitchFamily="34" charset="0"/>
              <a:buChar char="•"/>
            </a:pPr>
            <a:r>
              <a:rPr lang="en-US" sz="2800" b="1" dirty="0">
                <a:solidFill>
                  <a:srgbClr val="000000"/>
                </a:solidFill>
              </a:rPr>
              <a:t>For profit – businesses, organizations and events who want to submit an event.</a:t>
            </a:r>
          </a:p>
          <a:p>
            <a:pPr marL="457200" indent="-457200" algn="l" rtl="0" fontAlgn="base">
              <a:spcBef>
                <a:spcPts val="0"/>
              </a:spcBef>
              <a:spcAft>
                <a:spcPts val="0"/>
              </a:spcAft>
              <a:buFont typeface="Arial" panose="020B0604020202020204" pitchFamily="34" charset="0"/>
              <a:buChar char="•"/>
            </a:pPr>
            <a:r>
              <a:rPr lang="en-US" sz="2800" b="1" i="0" u="none" strike="noStrike" dirty="0">
                <a:solidFill>
                  <a:srgbClr val="000000"/>
                </a:solidFill>
                <a:effectLst/>
              </a:rPr>
              <a:t>Nonprofit is for nonprofit organizations.</a:t>
            </a:r>
          </a:p>
          <a:p>
            <a:pPr marL="457200" indent="-457200" algn="l" rtl="0" fontAlgn="base">
              <a:spcBef>
                <a:spcPts val="0"/>
              </a:spcBef>
              <a:spcAft>
                <a:spcPts val="0"/>
              </a:spcAft>
              <a:buFont typeface="Arial" panose="020B0604020202020204" pitchFamily="34" charset="0"/>
              <a:buChar char="•"/>
            </a:pPr>
            <a:r>
              <a:rPr lang="en-US" sz="2800" b="1" dirty="0">
                <a:solidFill>
                  <a:srgbClr val="000000"/>
                </a:solidFill>
              </a:rPr>
              <a:t>Governmental is for any governmental event.</a:t>
            </a:r>
            <a:endParaRPr lang="en-US" sz="28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019F6CCF-70FC-10F6-D3A0-1DAF0B039E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07885" y="2049860"/>
            <a:ext cx="3836114" cy="3093640"/>
          </a:xfrm>
          <a:prstGeom prst="rect">
            <a:avLst/>
          </a:prstGeom>
          <a:ln>
            <a:solidFill>
              <a:schemeClr val="tx1"/>
            </a:solidFill>
          </a:ln>
        </p:spPr>
      </p:pic>
    </p:spTree>
    <p:extLst>
      <p:ext uri="{BB962C8B-B14F-4D97-AF65-F5344CB8AC3E}">
        <p14:creationId xmlns:p14="http://schemas.microsoft.com/office/powerpoint/2010/main" val="1549094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5690794" cy="3847207"/>
          </a:xfrm>
          <a:prstGeom prst="rect">
            <a:avLst/>
          </a:prstGeom>
          <a:noFill/>
        </p:spPr>
        <p:txBody>
          <a:bodyPr wrap="square" rtlCol="0">
            <a:spAutoFit/>
          </a:bodyPr>
          <a:lstStyle/>
          <a:p>
            <a:r>
              <a:rPr lang="en-US" sz="2800" b="1" i="0" u="none" strike="noStrike" dirty="0">
                <a:solidFill>
                  <a:srgbClr val="000000"/>
                </a:solidFill>
                <a:effectLst/>
              </a:rPr>
              <a:t>6. In the Event Type box, select:</a:t>
            </a:r>
          </a:p>
          <a:p>
            <a:pPr marL="342900" indent="-342900" algn="l">
              <a:buFont typeface="Arial" panose="020B0604020202020204" pitchFamily="34" charset="0"/>
              <a:buChar char="•"/>
            </a:pPr>
            <a:r>
              <a:rPr lang="en-US" sz="2400" b="1" dirty="0">
                <a:solidFill>
                  <a:srgbClr val="000000"/>
                </a:solidFill>
              </a:rPr>
              <a:t>Paid </a:t>
            </a:r>
            <a:r>
              <a:rPr lang="en-US" sz="2400" b="1" i="0" u="none" strike="noStrike" dirty="0">
                <a:solidFill>
                  <a:srgbClr val="000000"/>
                </a:solidFill>
                <a:effectLst/>
              </a:rPr>
              <a:t>event for any paid event. We guarantee publication </a:t>
            </a:r>
            <a:r>
              <a:rPr lang="en-US" sz="2400" b="1" dirty="0">
                <a:solidFill>
                  <a:srgbClr val="000000"/>
                </a:solidFill>
              </a:rPr>
              <a:t>within 48      hours. </a:t>
            </a:r>
          </a:p>
          <a:p>
            <a:pPr marL="342900" indent="-342900" algn="l">
              <a:buFont typeface="Arial" panose="020B0604020202020204" pitchFamily="34" charset="0"/>
              <a:buChar char="•"/>
            </a:pPr>
            <a:r>
              <a:rPr lang="en-US" sz="2400" b="1" i="0" u="none" strike="noStrike" dirty="0">
                <a:solidFill>
                  <a:srgbClr val="000000"/>
                </a:solidFill>
                <a:effectLst/>
              </a:rPr>
              <a:t>U</a:t>
            </a:r>
            <a:r>
              <a:rPr lang="en-US" sz="2400" b="1" dirty="0">
                <a:solidFill>
                  <a:srgbClr val="000000"/>
                </a:solidFill>
              </a:rPr>
              <a:t>npaid is an unpaid event(s) not         paid for and is </a:t>
            </a:r>
            <a:r>
              <a:rPr lang="en-US" sz="2400" b="1" i="0" u="none" strike="noStrike" dirty="0">
                <a:solidFill>
                  <a:srgbClr val="000000"/>
                </a:solidFill>
                <a:effectLst/>
              </a:rPr>
              <a:t>up to the franchisee        to publish.</a:t>
            </a:r>
          </a:p>
          <a:p>
            <a:pPr marL="342900" indent="-342900" algn="l">
              <a:buFont typeface="Arial" panose="020B0604020202020204" pitchFamily="34" charset="0"/>
              <a:buChar char="•"/>
            </a:pPr>
            <a:r>
              <a:rPr lang="en-US" sz="2400" b="1" i="0" u="none" strike="noStrike" dirty="0">
                <a:solidFill>
                  <a:srgbClr val="000000"/>
                </a:solidFill>
                <a:effectLst/>
              </a:rPr>
              <a:t>A free event is for advertiser-    submitted events or events       submitted by people with exemptions.</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019F6CCF-70FC-10F6-D3A0-1DAF0B039E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07885" y="2049860"/>
            <a:ext cx="3836114" cy="3093640"/>
          </a:xfrm>
          <a:prstGeom prst="rect">
            <a:avLst/>
          </a:prstGeom>
          <a:ln>
            <a:solidFill>
              <a:schemeClr val="tx1"/>
            </a:solidFill>
          </a:ln>
        </p:spPr>
      </p:pic>
    </p:spTree>
    <p:extLst>
      <p:ext uri="{BB962C8B-B14F-4D97-AF65-F5344CB8AC3E}">
        <p14:creationId xmlns:p14="http://schemas.microsoft.com/office/powerpoint/2010/main" val="5154142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883971" cy="3539430"/>
          </a:xfrm>
          <a:prstGeom prst="rect">
            <a:avLst/>
          </a:prstGeom>
          <a:noFill/>
        </p:spPr>
        <p:txBody>
          <a:bodyPr wrap="square" rtlCol="0">
            <a:spAutoFit/>
          </a:bodyPr>
          <a:lstStyle/>
          <a:p>
            <a:pPr algn="l" rtl="0" fontAlgn="base">
              <a:spcBef>
                <a:spcPts val="0"/>
              </a:spcBef>
              <a:spcAft>
                <a:spcPts val="0"/>
              </a:spcAft>
            </a:pPr>
            <a:r>
              <a:rPr lang="en-US" sz="2800" b="1" i="0" u="none" strike="noStrike" dirty="0">
                <a:solidFill>
                  <a:srgbClr val="000000"/>
                </a:solidFill>
                <a:effectLst/>
              </a:rPr>
              <a:t>7. In the Approve/Publish box, make sure to check off approved and published if you're ready for the listing to go live. </a:t>
            </a:r>
          </a:p>
          <a:p>
            <a:pPr algn="l" rtl="0" fontAlgn="base">
              <a:spcBef>
                <a:spcPts val="0"/>
              </a:spcBef>
              <a:spcAft>
                <a:spcPts val="0"/>
              </a:spcAft>
            </a:pPr>
            <a:endParaRPr lang="en-US" sz="2800" b="1" dirty="0">
              <a:solidFill>
                <a:srgbClr val="000000"/>
              </a:solidFill>
            </a:endParaRPr>
          </a:p>
          <a:p>
            <a:pPr algn="l" rtl="0" fontAlgn="base">
              <a:spcBef>
                <a:spcPts val="0"/>
              </a:spcBef>
              <a:spcAft>
                <a:spcPts val="0"/>
              </a:spcAft>
            </a:pPr>
            <a:r>
              <a:rPr lang="en-US" sz="2800" b="1" i="0" u="none" strike="noStrike" dirty="0">
                <a:solidFill>
                  <a:srgbClr val="000000"/>
                </a:solidFill>
                <a:effectLst/>
              </a:rPr>
              <a:t>You can mark to include it in the Enews as well.</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3F4B8CB0-42C1-1C36-5C11-7317DE15FF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84940" y="2271860"/>
            <a:ext cx="2768095" cy="2871640"/>
          </a:xfrm>
          <a:prstGeom prst="rect">
            <a:avLst/>
          </a:prstGeom>
          <a:ln>
            <a:solidFill>
              <a:schemeClr val="tx1"/>
            </a:solidFill>
          </a:ln>
        </p:spPr>
      </p:pic>
      <p:sp>
        <p:nvSpPr>
          <p:cNvPr id="7" name="Right Arrow 6">
            <a:extLst>
              <a:ext uri="{FF2B5EF4-FFF2-40B4-BE49-F238E27FC236}">
                <a16:creationId xmlns:a16="http://schemas.microsoft.com/office/drawing/2014/main" id="{059040E2-5CDC-C1EA-0D48-A6BDAEFBFD79}"/>
              </a:ext>
            </a:extLst>
          </p:cNvPr>
          <p:cNvSpPr/>
          <p:nvPr/>
        </p:nvSpPr>
        <p:spPr>
          <a:xfrm>
            <a:off x="5006532" y="3135396"/>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C2D8D79C-9058-477E-63ED-DDEE6D34D22E}"/>
              </a:ext>
            </a:extLst>
          </p:cNvPr>
          <p:cNvSpPr/>
          <p:nvPr/>
        </p:nvSpPr>
        <p:spPr>
          <a:xfrm>
            <a:off x="5006532" y="4124706"/>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79003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461665"/>
          </a:xfrm>
          <a:prstGeom prst="rect">
            <a:avLst/>
          </a:prstGeom>
          <a:noFill/>
        </p:spPr>
        <p:txBody>
          <a:bodyPr wrap="square" rtlCol="0">
            <a:spAutoFit/>
          </a:bodyPr>
          <a:lstStyle/>
          <a:p>
            <a:pPr algn="l" rtl="0" fontAlgn="base">
              <a:spcBef>
                <a:spcPts val="0"/>
              </a:spcBef>
              <a:spcAft>
                <a:spcPts val="0"/>
              </a:spcAft>
            </a:pPr>
            <a:r>
              <a:rPr lang="en-US" sz="2400" b="1" dirty="0">
                <a:solidFill>
                  <a:srgbClr val="000000"/>
                </a:solidFill>
              </a:rPr>
              <a:t>8</a:t>
            </a:r>
            <a:r>
              <a:rPr lang="en-US" sz="2400" b="1" i="0" u="none" strike="noStrike" dirty="0">
                <a:solidFill>
                  <a:srgbClr val="000000"/>
                </a:solidFill>
                <a:effectLst/>
              </a:rPr>
              <a:t>. In the Posting box, insert your town.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9288146D-C6EA-8152-1A75-AE38022F2F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1166" y="1875934"/>
            <a:ext cx="4761668" cy="2993722"/>
          </a:xfrm>
          <a:prstGeom prst="rect">
            <a:avLst/>
          </a:prstGeom>
          <a:ln>
            <a:solidFill>
              <a:schemeClr val="tx1"/>
            </a:solidFill>
          </a:ln>
        </p:spPr>
      </p:pic>
      <p:sp>
        <p:nvSpPr>
          <p:cNvPr id="7" name="Right Arrow 6">
            <a:extLst>
              <a:ext uri="{FF2B5EF4-FFF2-40B4-BE49-F238E27FC236}">
                <a16:creationId xmlns:a16="http://schemas.microsoft.com/office/drawing/2014/main" id="{BD8E7D99-6CF0-6F0F-6DDF-3D1BD434D1F3}"/>
              </a:ext>
            </a:extLst>
          </p:cNvPr>
          <p:cNvSpPr/>
          <p:nvPr/>
        </p:nvSpPr>
        <p:spPr>
          <a:xfrm>
            <a:off x="2121168" y="2803555"/>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14198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0378"/>
            <a:ext cx="5486400" cy="3108543"/>
          </a:xfrm>
          <a:prstGeom prst="rect">
            <a:avLst/>
          </a:prstGeom>
          <a:noFill/>
        </p:spPr>
        <p:txBody>
          <a:bodyPr wrap="square" rtlCol="0">
            <a:spAutoFit/>
          </a:bodyPr>
          <a:lstStyle/>
          <a:p>
            <a:pPr algn="l" rtl="0" fontAlgn="base">
              <a:spcBef>
                <a:spcPts val="0"/>
              </a:spcBef>
              <a:spcAft>
                <a:spcPts val="0"/>
              </a:spcAft>
            </a:pPr>
            <a:r>
              <a:rPr lang="en-US" sz="2800" b="1" dirty="0">
                <a:solidFill>
                  <a:srgbClr val="000000"/>
                </a:solidFill>
              </a:rPr>
              <a:t>9</a:t>
            </a:r>
            <a:r>
              <a:rPr lang="en-US" sz="2800" b="1" i="0" u="none" strike="noStrike" dirty="0">
                <a:solidFill>
                  <a:srgbClr val="000000"/>
                </a:solidFill>
                <a:effectLst/>
              </a:rPr>
              <a:t>. In the Facebook box, if this is a part of the package for the listing, insert your town, a small excerpt/description of the listing, the Facebook URL to the listing or the agents page, and choose when you want it to publish to Facebook.</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9BD2635D-E42D-FEA8-6BDE-0542F661D7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3640" y="2116041"/>
            <a:ext cx="3067666" cy="3021880"/>
          </a:xfrm>
          <a:prstGeom prst="rect">
            <a:avLst/>
          </a:prstGeom>
          <a:ln>
            <a:solidFill>
              <a:schemeClr val="tx1"/>
            </a:solidFill>
          </a:ln>
        </p:spPr>
      </p:pic>
    </p:spTree>
    <p:extLst>
      <p:ext uri="{BB962C8B-B14F-4D97-AF65-F5344CB8AC3E}">
        <p14:creationId xmlns:p14="http://schemas.microsoft.com/office/powerpoint/2010/main" val="1534745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800219"/>
          </a:xfrm>
          <a:prstGeom prst="rect">
            <a:avLst/>
          </a:prstGeom>
          <a:noFill/>
        </p:spPr>
        <p:txBody>
          <a:bodyPr wrap="square" rtlCol="0">
            <a:spAutoFit/>
          </a:bodyPr>
          <a:lstStyle/>
          <a:p>
            <a:pPr algn="l" rtl="0" fontAlgn="base">
              <a:spcBef>
                <a:spcPts val="0"/>
              </a:spcBef>
              <a:spcAft>
                <a:spcPts val="0"/>
              </a:spcAft>
            </a:pPr>
            <a:r>
              <a:rPr lang="en-US" sz="2800" b="1" i="0" u="none" strike="noStrike" dirty="0">
                <a:solidFill>
                  <a:srgbClr val="000000"/>
                </a:solidFill>
                <a:effectLst/>
              </a:rPr>
              <a:t>10. Click New Event when you are finished</a:t>
            </a:r>
            <a:r>
              <a:rPr lang="en-US" sz="1800" b="0" i="0" u="none" strike="noStrike" dirty="0">
                <a:solidFill>
                  <a:srgbClr val="000000"/>
                </a:solidFill>
                <a:effectLst/>
                <a:latin typeface="Cambria" panose="02040503050406030204" pitchFamily="18" charset="0"/>
              </a:rPr>
              <a:t>.</a:t>
            </a:r>
          </a:p>
          <a:p>
            <a:pPr algn="l" rtl="0">
              <a:spcBef>
                <a:spcPts val="0"/>
              </a:spcBef>
              <a:spcAft>
                <a:spcPts val="0"/>
              </a:spcAft>
            </a:pP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a:t>
            </a:r>
            <a:endParaRPr sz="4000" dirty="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0ABCB384-E13F-3C37-8AF9-B96326EC50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0188" y="2222959"/>
            <a:ext cx="6337300" cy="1828800"/>
          </a:xfrm>
          <a:prstGeom prst="rect">
            <a:avLst/>
          </a:prstGeom>
          <a:ln>
            <a:solidFill>
              <a:schemeClr val="tx1"/>
            </a:solidFill>
          </a:ln>
        </p:spPr>
      </p:pic>
      <p:sp>
        <p:nvSpPr>
          <p:cNvPr id="7" name="Right Arrow 6">
            <a:extLst>
              <a:ext uri="{FF2B5EF4-FFF2-40B4-BE49-F238E27FC236}">
                <a16:creationId xmlns:a16="http://schemas.microsoft.com/office/drawing/2014/main" id="{3662EC43-AF9A-B334-B203-0EB3561FFB4C}"/>
              </a:ext>
            </a:extLst>
          </p:cNvPr>
          <p:cNvSpPr/>
          <p:nvPr/>
        </p:nvSpPr>
        <p:spPr>
          <a:xfrm>
            <a:off x="2630215" y="3293750"/>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51296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3046988"/>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TAPinto has partnered with Burbio, an events calendar aggregator, to provide local government and school calendar events to our town site dashboards.</a:t>
            </a:r>
          </a:p>
          <a:p>
            <a:pPr algn="l" rtl="0">
              <a:spcBef>
                <a:spcPts val="0"/>
              </a:spcBef>
              <a:spcAft>
                <a:spcPts val="0"/>
              </a:spcAft>
            </a:pPr>
            <a:br>
              <a:rPr lang="en-US" sz="2400" b="1" i="0" u="none" strike="noStrike" dirty="0">
                <a:solidFill>
                  <a:srgbClr val="000000"/>
                </a:solidFill>
                <a:effectLst/>
              </a:rPr>
            </a:br>
            <a:r>
              <a:rPr lang="en-US" sz="2400" b="1" i="0" u="none" strike="noStrike" dirty="0">
                <a:solidFill>
                  <a:srgbClr val="000000"/>
                </a:solidFill>
                <a:effectLst/>
              </a:rPr>
              <a:t>Each town site where the town government and school district has a digital calendar will receive event listings to their dashboards for approval. Each Burbio listing can be edited by the town editors or franchisees. </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Burbio</a:t>
            </a:r>
            <a:endParaRPr sz="4000" dirty="0"/>
          </a:p>
        </p:txBody>
      </p:sp>
    </p:spTree>
    <p:extLst>
      <p:ext uri="{BB962C8B-B14F-4D97-AF65-F5344CB8AC3E}">
        <p14:creationId xmlns:p14="http://schemas.microsoft.com/office/powerpoint/2010/main" val="12301558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3046988"/>
          </a:xfrm>
          <a:prstGeom prst="rect">
            <a:avLst/>
          </a:prstGeom>
          <a:noFill/>
        </p:spPr>
        <p:txBody>
          <a:bodyPr wrap="square" rtlCol="0">
            <a:spAutoFit/>
          </a:bodyPr>
          <a:lstStyle/>
          <a:p>
            <a:pPr algn="l" rtl="0">
              <a:spcBef>
                <a:spcPts val="0"/>
              </a:spcBef>
              <a:spcAft>
                <a:spcPts val="0"/>
              </a:spcAft>
            </a:pPr>
            <a:r>
              <a:rPr lang="en-US" sz="3200" b="1" i="0" u="none" strike="noStrike" dirty="0">
                <a:solidFill>
                  <a:srgbClr val="000000"/>
                </a:solidFill>
                <a:effectLst/>
              </a:rPr>
              <a:t>Possible events include: </a:t>
            </a:r>
          </a:p>
          <a:p>
            <a:pPr marL="342900" indent="-342900" algn="l" rtl="0" fontAlgn="base">
              <a:spcBef>
                <a:spcPts val="0"/>
              </a:spcBef>
              <a:spcAft>
                <a:spcPts val="0"/>
              </a:spcAft>
              <a:buFont typeface="Arial" panose="020B0604020202020204" pitchFamily="34" charset="0"/>
              <a:buChar char="•"/>
            </a:pPr>
            <a:r>
              <a:rPr lang="en-US" sz="3200" b="1" i="0" u="none" strike="noStrike" dirty="0">
                <a:solidFill>
                  <a:srgbClr val="000000"/>
                </a:solidFill>
                <a:effectLst/>
              </a:rPr>
              <a:t>Town council meetings</a:t>
            </a:r>
          </a:p>
          <a:p>
            <a:pPr marL="342900" indent="-342900" algn="l" rtl="0" fontAlgn="base">
              <a:spcBef>
                <a:spcPts val="0"/>
              </a:spcBef>
              <a:spcAft>
                <a:spcPts val="0"/>
              </a:spcAft>
              <a:buFont typeface="Arial" panose="020B0604020202020204" pitchFamily="34" charset="0"/>
              <a:buChar char="•"/>
            </a:pPr>
            <a:r>
              <a:rPr lang="en-US" sz="3200" b="1" dirty="0">
                <a:solidFill>
                  <a:srgbClr val="000000"/>
                </a:solidFill>
              </a:rPr>
              <a:t>P</a:t>
            </a:r>
            <a:r>
              <a:rPr lang="en-US" sz="3200" b="1" i="0" u="none" strike="noStrike" dirty="0">
                <a:solidFill>
                  <a:srgbClr val="000000"/>
                </a:solidFill>
                <a:effectLst/>
              </a:rPr>
              <a:t>lanning board meetings</a:t>
            </a:r>
          </a:p>
          <a:p>
            <a:pPr marL="342900" indent="-342900" algn="l" rtl="0" fontAlgn="base">
              <a:spcBef>
                <a:spcPts val="0"/>
              </a:spcBef>
              <a:spcAft>
                <a:spcPts val="0"/>
              </a:spcAft>
              <a:buFont typeface="Arial" panose="020B0604020202020204" pitchFamily="34" charset="0"/>
              <a:buChar char="•"/>
            </a:pPr>
            <a:r>
              <a:rPr lang="en-US" sz="3200" b="1" dirty="0">
                <a:solidFill>
                  <a:srgbClr val="000000"/>
                </a:solidFill>
              </a:rPr>
              <a:t>K</a:t>
            </a:r>
            <a:r>
              <a:rPr lang="en-US" sz="3200" b="1" i="0" u="none" strike="noStrike" dirty="0">
                <a:solidFill>
                  <a:srgbClr val="000000"/>
                </a:solidFill>
                <a:effectLst/>
              </a:rPr>
              <a:t>ey town events</a:t>
            </a:r>
          </a:p>
          <a:p>
            <a:pPr marL="342900" indent="-342900" algn="l" rtl="0" fontAlgn="base">
              <a:spcBef>
                <a:spcPts val="0"/>
              </a:spcBef>
              <a:spcAft>
                <a:spcPts val="0"/>
              </a:spcAft>
              <a:buFont typeface="Arial" panose="020B0604020202020204" pitchFamily="34" charset="0"/>
              <a:buChar char="•"/>
            </a:pPr>
            <a:r>
              <a:rPr lang="en-US" sz="3200" b="1" dirty="0">
                <a:solidFill>
                  <a:srgbClr val="000000"/>
                </a:solidFill>
              </a:rPr>
              <a:t>B</a:t>
            </a:r>
            <a:r>
              <a:rPr lang="en-US" sz="3200" b="1" i="0" u="none" strike="noStrike" dirty="0">
                <a:solidFill>
                  <a:srgbClr val="000000"/>
                </a:solidFill>
                <a:effectLst/>
              </a:rPr>
              <a:t>oard of education meetings</a:t>
            </a:r>
          </a:p>
          <a:p>
            <a:pPr marL="342900" indent="-342900" algn="l" rtl="0" fontAlgn="base">
              <a:spcBef>
                <a:spcPts val="0"/>
              </a:spcBef>
              <a:spcAft>
                <a:spcPts val="0"/>
              </a:spcAft>
              <a:buFont typeface="Arial" panose="020B0604020202020204" pitchFamily="34" charset="0"/>
              <a:buChar char="•"/>
            </a:pPr>
            <a:r>
              <a:rPr lang="en-US" sz="3200" b="1" dirty="0">
                <a:solidFill>
                  <a:srgbClr val="000000"/>
                </a:solidFill>
              </a:rPr>
              <a:t>K</a:t>
            </a:r>
            <a:r>
              <a:rPr lang="en-US" sz="3200" b="1" i="0" u="none" strike="noStrike" dirty="0">
                <a:solidFill>
                  <a:srgbClr val="000000"/>
                </a:solidFill>
                <a:effectLst/>
              </a:rPr>
              <a:t>ey school events</a:t>
            </a:r>
            <a:endParaRPr lang="en-US" sz="32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Burbio</a:t>
            </a:r>
            <a:endParaRPr sz="4000" dirty="0"/>
          </a:p>
        </p:txBody>
      </p:sp>
    </p:spTree>
    <p:extLst>
      <p:ext uri="{BB962C8B-B14F-4D97-AF65-F5344CB8AC3E}">
        <p14:creationId xmlns:p14="http://schemas.microsoft.com/office/powerpoint/2010/main" val="2832135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2" y="1257258"/>
            <a:ext cx="4138366" cy="3970318"/>
          </a:xfrm>
          <a:prstGeom prst="rect">
            <a:avLst/>
          </a:prstGeom>
          <a:noFill/>
        </p:spPr>
        <p:txBody>
          <a:bodyPr wrap="square" rtlCol="0">
            <a:spAutoFit/>
          </a:bodyPr>
          <a:lstStyle/>
          <a:p>
            <a:pPr marL="457200" indent="-457200" algn="l" rtl="0">
              <a:spcBef>
                <a:spcPts val="0"/>
              </a:spcBef>
              <a:spcAft>
                <a:spcPts val="0"/>
              </a:spcAft>
              <a:buFont typeface="Arial" panose="020B0604020202020204" pitchFamily="34" charset="0"/>
              <a:buChar char="•"/>
            </a:pPr>
            <a:r>
              <a:rPr lang="en-US" sz="2800" b="1" dirty="0"/>
              <a:t>Headline</a:t>
            </a:r>
          </a:p>
          <a:p>
            <a:pPr marL="457200" indent="-457200" algn="l" rtl="0">
              <a:spcBef>
                <a:spcPts val="0"/>
              </a:spcBef>
              <a:spcAft>
                <a:spcPts val="0"/>
              </a:spcAft>
              <a:buFont typeface="Arial" panose="020B0604020202020204" pitchFamily="34" charset="0"/>
              <a:buChar char="•"/>
            </a:pPr>
            <a:endParaRPr lang="en-US" sz="2800" b="1" dirty="0"/>
          </a:p>
          <a:p>
            <a:pPr marL="457200" indent="-457200" algn="l" rtl="0">
              <a:spcBef>
                <a:spcPts val="0"/>
              </a:spcBef>
              <a:spcAft>
                <a:spcPts val="0"/>
              </a:spcAft>
              <a:buFont typeface="Arial" panose="020B0604020202020204" pitchFamily="34" charset="0"/>
              <a:buChar char="•"/>
            </a:pPr>
            <a:r>
              <a:rPr lang="en-US" sz="2800" b="1" dirty="0"/>
              <a:t>Author</a:t>
            </a:r>
          </a:p>
          <a:p>
            <a:pPr marL="457200" indent="-457200" algn="l" rtl="0">
              <a:spcBef>
                <a:spcPts val="0"/>
              </a:spcBef>
              <a:spcAft>
                <a:spcPts val="0"/>
              </a:spcAft>
              <a:buFont typeface="Arial" panose="020B0604020202020204" pitchFamily="34" charset="0"/>
              <a:buChar char="•"/>
            </a:pPr>
            <a:endParaRPr lang="en-US" sz="2800" b="1" dirty="0"/>
          </a:p>
          <a:p>
            <a:pPr marL="457200" indent="-457200" algn="l" rtl="0">
              <a:spcBef>
                <a:spcPts val="0"/>
              </a:spcBef>
              <a:spcAft>
                <a:spcPts val="0"/>
              </a:spcAft>
              <a:buFont typeface="Arial" panose="020B0604020202020204" pitchFamily="34" charset="0"/>
              <a:buChar char="•"/>
            </a:pPr>
            <a:r>
              <a:rPr lang="en-US" sz="2800" b="1" dirty="0"/>
              <a:t>Article Body</a:t>
            </a:r>
          </a:p>
          <a:p>
            <a:pPr marL="457200" indent="-457200" algn="l" rtl="0">
              <a:spcBef>
                <a:spcPts val="0"/>
              </a:spcBef>
              <a:spcAft>
                <a:spcPts val="0"/>
              </a:spcAft>
              <a:buFont typeface="Arial" panose="020B0604020202020204" pitchFamily="34" charset="0"/>
              <a:buChar char="•"/>
            </a:pPr>
            <a:endParaRPr lang="en-US" sz="2800" b="1" dirty="0"/>
          </a:p>
          <a:p>
            <a:pPr marL="457200" indent="-457200" algn="l" rtl="0">
              <a:spcBef>
                <a:spcPts val="0"/>
              </a:spcBef>
              <a:spcAft>
                <a:spcPts val="0"/>
              </a:spcAft>
              <a:buFont typeface="Arial" panose="020B0604020202020204" pitchFamily="34" charset="0"/>
              <a:buChar char="•"/>
            </a:pPr>
            <a:r>
              <a:rPr lang="en-US" sz="2800" b="1" dirty="0"/>
              <a:t>Insert Images</a:t>
            </a:r>
          </a:p>
          <a:p>
            <a:pPr marL="457200" indent="-457200" algn="l" rtl="0">
              <a:spcBef>
                <a:spcPts val="0"/>
              </a:spcBef>
              <a:spcAft>
                <a:spcPts val="0"/>
              </a:spcAft>
              <a:buFont typeface="Arial" panose="020B0604020202020204" pitchFamily="34" charset="0"/>
              <a:buChar char="•"/>
            </a:pPr>
            <a:endParaRPr lang="en-US" sz="2800" b="1" dirty="0"/>
          </a:p>
          <a:p>
            <a:pPr marL="457200" indent="-457200" algn="l" rtl="0">
              <a:spcBef>
                <a:spcPts val="0"/>
              </a:spcBef>
              <a:spcAft>
                <a:spcPts val="0"/>
              </a:spcAft>
              <a:buFont typeface="Arial" panose="020B0604020202020204" pitchFamily="34" charset="0"/>
              <a:buChar char="•"/>
            </a:pPr>
            <a:r>
              <a:rPr lang="en-US" sz="2800" b="1" dirty="0"/>
              <a:t>Add Hyperlink</a:t>
            </a:r>
            <a:endParaRPr lang="en-US" b="1" dirty="0"/>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pic>
        <p:nvPicPr>
          <p:cNvPr id="4" name="Picture 3">
            <a:extLst>
              <a:ext uri="{FF2B5EF4-FFF2-40B4-BE49-F238E27FC236}">
                <a16:creationId xmlns:a16="http://schemas.microsoft.com/office/drawing/2014/main" id="{A1D12496-2536-81C2-82E8-2356A33A13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1161542"/>
            <a:ext cx="2445110" cy="3906661"/>
          </a:xfrm>
          <a:prstGeom prst="rect">
            <a:avLst/>
          </a:prstGeom>
          <a:ln>
            <a:solidFill>
              <a:schemeClr val="tx1"/>
            </a:solidFill>
          </a:ln>
        </p:spPr>
      </p:pic>
      <p:sp>
        <p:nvSpPr>
          <p:cNvPr id="3" name="Right Arrow 2">
            <a:extLst>
              <a:ext uri="{FF2B5EF4-FFF2-40B4-BE49-F238E27FC236}">
                <a16:creationId xmlns:a16="http://schemas.microsoft.com/office/drawing/2014/main" id="{AE0D7490-C0C5-96D1-9AF4-6CCD5AB84926}"/>
              </a:ext>
            </a:extLst>
          </p:cNvPr>
          <p:cNvSpPr/>
          <p:nvPr/>
        </p:nvSpPr>
        <p:spPr>
          <a:xfrm>
            <a:off x="3058287" y="1024735"/>
            <a:ext cx="1513713" cy="65161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89A0ACA7-D7AD-DBF4-0EAC-77E2D1EE3687}"/>
              </a:ext>
            </a:extLst>
          </p:cNvPr>
          <p:cNvSpPr/>
          <p:nvPr/>
        </p:nvSpPr>
        <p:spPr>
          <a:xfrm>
            <a:off x="3049957" y="1560374"/>
            <a:ext cx="1513713" cy="65161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a:extLst>
              <a:ext uri="{FF2B5EF4-FFF2-40B4-BE49-F238E27FC236}">
                <a16:creationId xmlns:a16="http://schemas.microsoft.com/office/drawing/2014/main" id="{AB64C394-F7F9-379F-4B7F-11E0C83E4F01}"/>
              </a:ext>
            </a:extLst>
          </p:cNvPr>
          <p:cNvSpPr/>
          <p:nvPr/>
        </p:nvSpPr>
        <p:spPr>
          <a:xfrm rot="10800000">
            <a:off x="5794555" y="1936643"/>
            <a:ext cx="1513713" cy="65161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6F7239C1-2688-F463-7F7B-3BA8ED70953D}"/>
              </a:ext>
            </a:extLst>
          </p:cNvPr>
          <p:cNvSpPr/>
          <p:nvPr/>
        </p:nvSpPr>
        <p:spPr>
          <a:xfrm>
            <a:off x="3058286" y="2325175"/>
            <a:ext cx="1513713" cy="65161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A0FE4A00-C9D0-F421-A9B5-3AD467C3D93D}"/>
              </a:ext>
            </a:extLst>
          </p:cNvPr>
          <p:cNvSpPr/>
          <p:nvPr/>
        </p:nvSpPr>
        <p:spPr>
          <a:xfrm>
            <a:off x="3049956" y="3242417"/>
            <a:ext cx="1513713" cy="65161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91691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3539430"/>
          </a:xfrm>
          <a:prstGeom prst="rect">
            <a:avLst/>
          </a:prstGeom>
          <a:noFill/>
        </p:spPr>
        <p:txBody>
          <a:bodyPr wrap="square" rtlCol="0">
            <a:spAutoFit/>
          </a:bodyPr>
          <a:lstStyle/>
          <a:p>
            <a:pPr algn="l" rtl="0">
              <a:spcBef>
                <a:spcPts val="0"/>
              </a:spcBef>
              <a:spcAft>
                <a:spcPts val="0"/>
              </a:spcAft>
            </a:pPr>
            <a:r>
              <a:rPr lang="en-US" sz="2800" b="1" i="0" u="none" strike="noStrike" dirty="0">
                <a:solidFill>
                  <a:srgbClr val="000000"/>
                </a:solidFill>
                <a:effectLst/>
              </a:rPr>
              <a:t>This partnership is at no cost to our franchisees. </a:t>
            </a:r>
          </a:p>
          <a:p>
            <a:pPr algn="l" rtl="0">
              <a:spcBef>
                <a:spcPts val="0"/>
              </a:spcBef>
              <a:spcAft>
                <a:spcPts val="0"/>
              </a:spcAft>
            </a:pPr>
            <a:br>
              <a:rPr lang="en-US" sz="2800" b="1" i="0" u="none" strike="noStrike" dirty="0">
                <a:solidFill>
                  <a:srgbClr val="000000"/>
                </a:solidFill>
                <a:effectLst/>
              </a:rPr>
            </a:br>
            <a:r>
              <a:rPr lang="en-US" sz="2800" b="1" i="0" u="none" strike="noStrike" dirty="0">
                <a:solidFill>
                  <a:srgbClr val="000000"/>
                </a:solidFill>
                <a:effectLst/>
              </a:rPr>
              <a:t>If you wish to not receive these event listings, please email Support@tapinto.net. </a:t>
            </a:r>
          </a:p>
          <a:p>
            <a:pPr algn="l" rtl="0">
              <a:spcBef>
                <a:spcPts val="0"/>
              </a:spcBef>
              <a:spcAft>
                <a:spcPts val="0"/>
              </a:spcAft>
            </a:pPr>
            <a:endParaRPr lang="en-US" sz="2800" b="1" dirty="0">
              <a:solidFill>
                <a:srgbClr val="000000"/>
              </a:solidFill>
            </a:endParaRPr>
          </a:p>
          <a:p>
            <a:pPr algn="l" rtl="0">
              <a:spcBef>
                <a:spcPts val="0"/>
              </a:spcBef>
              <a:spcAft>
                <a:spcPts val="0"/>
              </a:spcAft>
            </a:pPr>
            <a:r>
              <a:rPr lang="en-US" sz="2800" b="1" i="0" u="none" strike="noStrike" dirty="0">
                <a:solidFill>
                  <a:srgbClr val="000000"/>
                </a:solidFill>
                <a:effectLst/>
              </a:rPr>
              <a:t>It is all or nothing, so if you only want to receive the town or schools (and not both), we recommend just deleting the events you don't want.</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Burbio</a:t>
            </a:r>
            <a:endParaRPr sz="4000" dirty="0"/>
          </a:p>
        </p:txBody>
      </p:sp>
    </p:spTree>
    <p:extLst>
      <p:ext uri="{BB962C8B-B14F-4D97-AF65-F5344CB8AC3E}">
        <p14:creationId xmlns:p14="http://schemas.microsoft.com/office/powerpoint/2010/main" val="32889957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2769989"/>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Milestones are created using the Submit Content area on the front/user side of the site or through the backend admin portal. </a:t>
            </a:r>
          </a:p>
          <a:p>
            <a:pPr algn="l" rtl="0">
              <a:spcBef>
                <a:spcPts val="0"/>
              </a:spcBef>
              <a:spcAft>
                <a:spcPts val="0"/>
              </a:spcAft>
            </a:pPr>
            <a:br>
              <a:rPr lang="en-US" sz="2400" b="1" i="0" u="none" strike="noStrike" dirty="0">
                <a:solidFill>
                  <a:srgbClr val="000000"/>
                </a:solidFill>
                <a:effectLst/>
              </a:rPr>
            </a:br>
            <a:r>
              <a:rPr lang="en-US" sz="2400" b="1" i="0" u="none" strike="noStrike" dirty="0">
                <a:solidFill>
                  <a:srgbClr val="000000"/>
                </a:solidFill>
                <a:effectLst/>
              </a:rPr>
              <a:t>Town Admins can edit and approve/publish Milestones from the CMS portal.</a:t>
            </a:r>
          </a:p>
          <a:p>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Milestones</a:t>
            </a:r>
            <a:endParaRPr sz="4000" dirty="0"/>
          </a:p>
        </p:txBody>
      </p:sp>
    </p:spTree>
    <p:extLst>
      <p:ext uri="{BB962C8B-B14F-4D97-AF65-F5344CB8AC3E}">
        <p14:creationId xmlns:p14="http://schemas.microsoft.com/office/powerpoint/2010/main" val="3134106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508105"/>
          </a:xfrm>
          <a:prstGeom prst="rect">
            <a:avLst/>
          </a:prstGeom>
          <a:noFill/>
        </p:spPr>
        <p:txBody>
          <a:bodyPr wrap="square" rtlCol="0">
            <a:spAutoFit/>
          </a:bodyPr>
          <a:lstStyle/>
          <a:p>
            <a:pPr algn="l" rtl="0" fontAlgn="base">
              <a:spcBef>
                <a:spcPts val="0"/>
              </a:spcBef>
              <a:spcAft>
                <a:spcPts val="0"/>
              </a:spcAft>
              <a:buFont typeface="+mj-lt"/>
              <a:buAutoNum type="arabicPeriod"/>
            </a:pPr>
            <a:r>
              <a:rPr lang="en-US" sz="2800" b="1" i="0" u="none" strike="noStrike" dirty="0">
                <a:solidFill>
                  <a:srgbClr val="000000"/>
                </a:solidFill>
                <a:effectLst/>
              </a:rPr>
              <a:t> On your admin CMS dashboard, you will see pending milestones. Click on the title of the milestone.</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Milestones</a:t>
            </a:r>
            <a:endParaRPr sz="4000" dirty="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96EF0715-AF4F-FD00-54FE-4603BE8E1A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5538" y="2638145"/>
            <a:ext cx="4546600" cy="2387600"/>
          </a:xfrm>
          <a:prstGeom prst="rect">
            <a:avLst/>
          </a:prstGeom>
          <a:ln>
            <a:solidFill>
              <a:schemeClr val="tx1"/>
            </a:solidFill>
          </a:ln>
        </p:spPr>
      </p:pic>
      <p:sp>
        <p:nvSpPr>
          <p:cNvPr id="7" name="Right Arrow 6">
            <a:extLst>
              <a:ext uri="{FF2B5EF4-FFF2-40B4-BE49-F238E27FC236}">
                <a16:creationId xmlns:a16="http://schemas.microsoft.com/office/drawing/2014/main" id="{BED56710-8C7D-901C-1031-338D6262975F}"/>
              </a:ext>
            </a:extLst>
          </p:cNvPr>
          <p:cNvSpPr/>
          <p:nvPr/>
        </p:nvSpPr>
        <p:spPr>
          <a:xfrm>
            <a:off x="1501772" y="304128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29792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077218"/>
          </a:xfrm>
          <a:prstGeom prst="rect">
            <a:avLst/>
          </a:prstGeom>
          <a:noFill/>
        </p:spPr>
        <p:txBody>
          <a:bodyPr wrap="square" rtlCol="0">
            <a:spAutoFit/>
          </a:bodyPr>
          <a:lstStyle/>
          <a:p>
            <a:pPr algn="l" rtl="0" fontAlgn="base">
              <a:spcBef>
                <a:spcPts val="0"/>
              </a:spcBef>
              <a:spcAft>
                <a:spcPts val="0"/>
              </a:spcAft>
            </a:pPr>
            <a:r>
              <a:rPr lang="en-US" sz="2800" b="1" i="0" u="none" strike="noStrike" dirty="0">
                <a:solidFill>
                  <a:srgbClr val="000000"/>
                </a:solidFill>
                <a:effectLst/>
              </a:rPr>
              <a:t>2. Once you see this page, click Edit.</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Milestones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768D3370-9D50-F349-62CE-0CDCD61C21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9078" y="2228490"/>
            <a:ext cx="5876452" cy="2790007"/>
          </a:xfrm>
          <a:prstGeom prst="rect">
            <a:avLst/>
          </a:prstGeom>
          <a:ln>
            <a:solidFill>
              <a:schemeClr val="tx1"/>
            </a:solidFill>
          </a:ln>
        </p:spPr>
      </p:pic>
      <p:sp>
        <p:nvSpPr>
          <p:cNvPr id="9" name="Right Arrow 8">
            <a:extLst>
              <a:ext uri="{FF2B5EF4-FFF2-40B4-BE49-F238E27FC236}">
                <a16:creationId xmlns:a16="http://schemas.microsoft.com/office/drawing/2014/main" id="{441FD3E8-1ADD-F007-F414-AA5B38008653}"/>
              </a:ext>
            </a:extLst>
          </p:cNvPr>
          <p:cNvSpPr/>
          <p:nvPr/>
        </p:nvSpPr>
        <p:spPr>
          <a:xfrm>
            <a:off x="3074607" y="223748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56867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938992"/>
          </a:xfrm>
          <a:prstGeom prst="rect">
            <a:avLst/>
          </a:prstGeom>
          <a:noFill/>
        </p:spPr>
        <p:txBody>
          <a:bodyPr wrap="square" rtlCol="0">
            <a:spAutoFit/>
          </a:bodyPr>
          <a:lstStyle/>
          <a:p>
            <a:pPr algn="l" rtl="0" fontAlgn="base">
              <a:spcBef>
                <a:spcPts val="0"/>
              </a:spcBef>
              <a:spcAft>
                <a:spcPts val="0"/>
              </a:spcAft>
            </a:pPr>
            <a:r>
              <a:rPr lang="en-US" sz="2800" b="1" i="0" u="none" strike="noStrike" dirty="0">
                <a:solidFill>
                  <a:srgbClr val="000000"/>
                </a:solidFill>
                <a:effectLst/>
              </a:rPr>
              <a:t>3. In the Milestone Information box, you can see the title of the milestone. If you would like to change </a:t>
            </a:r>
            <a:r>
              <a:rPr lang="en-US" sz="2800" b="1" dirty="0">
                <a:solidFill>
                  <a:srgbClr val="000000"/>
                </a:solidFill>
              </a:rPr>
              <a:t>or edit it, you can.</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Milestones</a:t>
            </a:r>
            <a:endParaRPr sz="4000" dirty="0"/>
          </a:p>
        </p:txBody>
      </p:sp>
      <p:pic>
        <p:nvPicPr>
          <p:cNvPr id="4" name="Picture 3" descr="Background pattern&#10;&#10;Description automatically generated with medium confidence">
            <a:extLst>
              <a:ext uri="{FF2B5EF4-FFF2-40B4-BE49-F238E27FC236}">
                <a16:creationId xmlns:a16="http://schemas.microsoft.com/office/drawing/2014/main" id="{CF49B309-D00E-C3CF-CB7F-DF12FDB6AA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8532" y="2571750"/>
            <a:ext cx="6306936" cy="962891"/>
          </a:xfrm>
          <a:prstGeom prst="rect">
            <a:avLst/>
          </a:prstGeom>
          <a:ln>
            <a:solidFill>
              <a:schemeClr val="tx1"/>
            </a:solidFill>
          </a:ln>
        </p:spPr>
      </p:pic>
    </p:spTree>
    <p:extLst>
      <p:ext uri="{BB962C8B-B14F-4D97-AF65-F5344CB8AC3E}">
        <p14:creationId xmlns:p14="http://schemas.microsoft.com/office/powerpoint/2010/main" val="15897530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2369880"/>
          </a:xfrm>
          <a:prstGeom prst="rect">
            <a:avLst/>
          </a:prstGeom>
          <a:noFill/>
        </p:spPr>
        <p:txBody>
          <a:bodyPr wrap="square" rtlCol="0">
            <a:spAutoFit/>
          </a:bodyPr>
          <a:lstStyle/>
          <a:p>
            <a:pPr algn="l" rtl="0" fontAlgn="base">
              <a:spcBef>
                <a:spcPts val="0"/>
              </a:spcBef>
              <a:spcAft>
                <a:spcPts val="0"/>
              </a:spcAft>
            </a:pPr>
            <a:r>
              <a:rPr lang="en-US" sz="2800" b="1" i="0" u="none" strike="noStrike" dirty="0">
                <a:solidFill>
                  <a:srgbClr val="000000"/>
                </a:solidFill>
                <a:effectLst/>
              </a:rPr>
              <a:t>4. In the Contact Information box, you will see the contact person's name, phone number, and email address. That information can only be seen by you. You can adjust if needed.</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Milestones</a:t>
            </a:r>
            <a:endParaRPr sz="4000" dirty="0"/>
          </a:p>
        </p:txBody>
      </p:sp>
      <p:pic>
        <p:nvPicPr>
          <p:cNvPr id="4" name="Picture 3" descr="Table&#10;&#10;Description automatically generated with medium confidence">
            <a:extLst>
              <a:ext uri="{FF2B5EF4-FFF2-40B4-BE49-F238E27FC236}">
                <a16:creationId xmlns:a16="http://schemas.microsoft.com/office/drawing/2014/main" id="{77C22EAC-1786-482C-9B80-3BC43DE94C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4151" y="3011584"/>
            <a:ext cx="5355697" cy="1612627"/>
          </a:xfrm>
          <a:prstGeom prst="rect">
            <a:avLst/>
          </a:prstGeom>
          <a:ln>
            <a:solidFill>
              <a:schemeClr val="tx1"/>
            </a:solidFill>
          </a:ln>
        </p:spPr>
      </p:pic>
    </p:spTree>
    <p:extLst>
      <p:ext uri="{BB962C8B-B14F-4D97-AF65-F5344CB8AC3E}">
        <p14:creationId xmlns:p14="http://schemas.microsoft.com/office/powerpoint/2010/main" val="28148122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384995"/>
          </a:xfrm>
          <a:prstGeom prst="rect">
            <a:avLst/>
          </a:prstGeom>
          <a:noFill/>
        </p:spPr>
        <p:txBody>
          <a:bodyPr wrap="square" rtlCol="0">
            <a:spAutoFit/>
          </a:bodyPr>
          <a:lstStyle/>
          <a:p>
            <a:pPr algn="l" rtl="0" fontAlgn="base">
              <a:spcBef>
                <a:spcPts val="0"/>
              </a:spcBef>
              <a:spcAft>
                <a:spcPts val="0"/>
              </a:spcAft>
            </a:pPr>
            <a:r>
              <a:rPr lang="en-US" sz="2800" b="1" i="0" u="none" strike="noStrike" dirty="0">
                <a:solidFill>
                  <a:srgbClr val="000000"/>
                </a:solidFill>
                <a:effectLst/>
              </a:rPr>
              <a:t>5. In the Milestone Description box, there should be a description of the milestone from the client. Proofread and adjust if needed.</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Milestones</a:t>
            </a:r>
            <a:endParaRPr sz="4000" dirty="0"/>
          </a:p>
        </p:txBody>
      </p:sp>
      <p:pic>
        <p:nvPicPr>
          <p:cNvPr id="4" name="Picture 3" descr="Graphical user interface, text, application&#10;&#10;Description automatically generated">
            <a:extLst>
              <a:ext uri="{FF2B5EF4-FFF2-40B4-BE49-F238E27FC236}">
                <a16:creationId xmlns:a16="http://schemas.microsoft.com/office/drawing/2014/main" id="{5CD8F8AF-4BA5-609C-B644-5A06FA87CC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6911" y="2414260"/>
            <a:ext cx="3410178" cy="2583468"/>
          </a:xfrm>
          <a:prstGeom prst="rect">
            <a:avLst/>
          </a:prstGeom>
          <a:ln>
            <a:solidFill>
              <a:schemeClr val="tx1"/>
            </a:solidFill>
          </a:ln>
        </p:spPr>
      </p:pic>
    </p:spTree>
    <p:extLst>
      <p:ext uri="{BB962C8B-B14F-4D97-AF65-F5344CB8AC3E}">
        <p14:creationId xmlns:p14="http://schemas.microsoft.com/office/powerpoint/2010/main" val="28252686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384995"/>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6. In Photos and Videos, there may be images for the milestone. You can adjust if needed.</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Milestones</a:t>
            </a:r>
            <a:endParaRPr sz="4000" dirty="0"/>
          </a:p>
        </p:txBody>
      </p:sp>
      <p:pic>
        <p:nvPicPr>
          <p:cNvPr id="4" name="Picture 3" descr="Graphical user interface, text, application, website&#10;&#10;Description automatically generated">
            <a:extLst>
              <a:ext uri="{FF2B5EF4-FFF2-40B4-BE49-F238E27FC236}">
                <a16:creationId xmlns:a16="http://schemas.microsoft.com/office/drawing/2014/main" id="{E65DB4D1-10A9-CBED-276E-174E4B621D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14411" y="1661628"/>
            <a:ext cx="3115177" cy="3354806"/>
          </a:xfrm>
          <a:prstGeom prst="rect">
            <a:avLst/>
          </a:prstGeom>
          <a:ln>
            <a:solidFill>
              <a:schemeClr val="tx1"/>
            </a:solidFill>
          </a:ln>
        </p:spPr>
      </p:pic>
    </p:spTree>
    <p:extLst>
      <p:ext uri="{BB962C8B-B14F-4D97-AF65-F5344CB8AC3E}">
        <p14:creationId xmlns:p14="http://schemas.microsoft.com/office/powerpoint/2010/main" val="21709817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015663"/>
          </a:xfrm>
          <a:prstGeom prst="rect">
            <a:avLst/>
          </a:prstGeom>
          <a:noFill/>
        </p:spPr>
        <p:txBody>
          <a:bodyPr wrap="square" rtlCol="0">
            <a:spAutoFit/>
          </a:bodyPr>
          <a:lstStyle/>
          <a:p>
            <a:pPr algn="l" rtl="0" fontAlgn="base">
              <a:spcBef>
                <a:spcPts val="0"/>
              </a:spcBef>
              <a:spcAft>
                <a:spcPts val="0"/>
              </a:spcAft>
            </a:pPr>
            <a:r>
              <a:rPr lang="en-US" b="1" i="0" u="none" strike="noStrike" dirty="0">
                <a:solidFill>
                  <a:srgbClr val="000000"/>
                </a:solidFill>
                <a:effectLst/>
              </a:rPr>
              <a:t>7. </a:t>
            </a:r>
            <a:r>
              <a:rPr lang="en-US" sz="2000" b="1" i="0" u="none" strike="noStrike" dirty="0">
                <a:solidFill>
                  <a:srgbClr val="000000"/>
                </a:solidFill>
                <a:effectLst/>
              </a:rPr>
              <a:t>In the Approve/Publish box, make sure to check off approved and published if you're ready for the listing to go live. You can mark to include it in the </a:t>
            </a:r>
            <a:r>
              <a:rPr lang="en-US" sz="2000" b="1" dirty="0">
                <a:solidFill>
                  <a:srgbClr val="000000"/>
                </a:solidFill>
              </a:rPr>
              <a:t>Enews</a:t>
            </a:r>
            <a:r>
              <a:rPr lang="en-US" sz="2000" b="1" i="0" u="none" strike="noStrike" dirty="0">
                <a:solidFill>
                  <a:srgbClr val="000000"/>
                </a:solidFill>
                <a:effectLst/>
              </a:rPr>
              <a:t> as well.</a:t>
            </a:r>
            <a:endParaRPr lang="en-US"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Milestones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B436CE78-29DD-68C1-03B3-C2D18BDBA3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0788" y="2084147"/>
            <a:ext cx="4356100" cy="3022600"/>
          </a:xfrm>
          <a:prstGeom prst="rect">
            <a:avLst/>
          </a:prstGeom>
          <a:ln>
            <a:solidFill>
              <a:schemeClr val="tx1"/>
            </a:solidFill>
          </a:ln>
        </p:spPr>
      </p:pic>
      <p:sp>
        <p:nvSpPr>
          <p:cNvPr id="10" name="Right Arrow 9">
            <a:extLst>
              <a:ext uri="{FF2B5EF4-FFF2-40B4-BE49-F238E27FC236}">
                <a16:creationId xmlns:a16="http://schemas.microsoft.com/office/drawing/2014/main" id="{8A150BDC-9A55-52C9-A75C-C145DDFBAE95}"/>
              </a:ext>
            </a:extLst>
          </p:cNvPr>
          <p:cNvSpPr/>
          <p:nvPr/>
        </p:nvSpPr>
        <p:spPr>
          <a:xfrm>
            <a:off x="1459799" y="3584690"/>
            <a:ext cx="1132794" cy="4386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a:extLst>
              <a:ext uri="{FF2B5EF4-FFF2-40B4-BE49-F238E27FC236}">
                <a16:creationId xmlns:a16="http://schemas.microsoft.com/office/drawing/2014/main" id="{534B145D-AEDB-F002-63FF-8842B5B0A458}"/>
              </a:ext>
            </a:extLst>
          </p:cNvPr>
          <p:cNvSpPr/>
          <p:nvPr/>
        </p:nvSpPr>
        <p:spPr>
          <a:xfrm>
            <a:off x="1466178" y="3984583"/>
            <a:ext cx="1132794" cy="4386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A367EB58-3558-172C-5370-B49C8FD82D69}"/>
              </a:ext>
            </a:extLst>
          </p:cNvPr>
          <p:cNvSpPr/>
          <p:nvPr/>
        </p:nvSpPr>
        <p:spPr>
          <a:xfrm>
            <a:off x="1459799" y="4449638"/>
            <a:ext cx="1132794" cy="4386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16376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523220"/>
          </a:xfrm>
          <a:prstGeom prst="rect">
            <a:avLst/>
          </a:prstGeom>
          <a:noFill/>
        </p:spPr>
        <p:txBody>
          <a:bodyPr wrap="square" rtlCol="0">
            <a:spAutoFit/>
          </a:bodyPr>
          <a:lstStyle/>
          <a:p>
            <a:pPr algn="l" rtl="0" fontAlgn="base">
              <a:spcBef>
                <a:spcPts val="0"/>
              </a:spcBef>
              <a:spcAft>
                <a:spcPts val="0"/>
              </a:spcAft>
            </a:pPr>
            <a:r>
              <a:rPr lang="en-US" sz="2800" b="1" i="0" u="none" strike="noStrike" dirty="0">
                <a:solidFill>
                  <a:srgbClr val="000000"/>
                </a:solidFill>
                <a:effectLst/>
              </a:rPr>
              <a:t>8. In the Posting box, insert your town.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Milestones</a:t>
            </a:r>
            <a:endParaRPr sz="4000" dirty="0"/>
          </a:p>
        </p:txBody>
      </p:sp>
      <p:pic>
        <p:nvPicPr>
          <p:cNvPr id="4" name="Picture 3" descr="Graphical user interface, text, application&#10;&#10;Description automatically generated">
            <a:extLst>
              <a:ext uri="{FF2B5EF4-FFF2-40B4-BE49-F238E27FC236}">
                <a16:creationId xmlns:a16="http://schemas.microsoft.com/office/drawing/2014/main" id="{9EC299B5-A420-B2D1-D8BF-1D48E21401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7650" y="2121555"/>
            <a:ext cx="3568700" cy="1993900"/>
          </a:xfrm>
          <a:prstGeom prst="rect">
            <a:avLst/>
          </a:prstGeom>
        </p:spPr>
      </p:pic>
      <p:sp>
        <p:nvSpPr>
          <p:cNvPr id="7" name="Right Arrow 6">
            <a:extLst>
              <a:ext uri="{FF2B5EF4-FFF2-40B4-BE49-F238E27FC236}">
                <a16:creationId xmlns:a16="http://schemas.microsoft.com/office/drawing/2014/main" id="{B61D643B-5195-3A5B-57AC-1924E90ACBB9}"/>
              </a:ext>
            </a:extLst>
          </p:cNvPr>
          <p:cNvSpPr/>
          <p:nvPr/>
        </p:nvSpPr>
        <p:spPr>
          <a:xfrm>
            <a:off x="2517094" y="2633873"/>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118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693764" cy="3046988"/>
          </a:xfrm>
          <a:prstGeom prst="rect">
            <a:avLst/>
          </a:prstGeom>
          <a:noFill/>
        </p:spPr>
        <p:txBody>
          <a:bodyPr wrap="square" rtlCol="0">
            <a:spAutoFit/>
          </a:bodyPr>
          <a:lstStyle/>
          <a:p>
            <a:pPr fontAlgn="base"/>
            <a:r>
              <a:rPr lang="en-US" sz="2400" b="1" i="0" u="none" strike="noStrike" dirty="0">
                <a:solidFill>
                  <a:srgbClr val="000000"/>
                </a:solidFill>
                <a:effectLst/>
              </a:rPr>
              <a:t>Tips for photos:</a:t>
            </a:r>
          </a:p>
          <a:p>
            <a:pPr fontAlgn="base"/>
            <a:endParaRPr lang="en-US" sz="2400" b="1" dirty="0">
              <a:solidFill>
                <a:srgbClr val="000000"/>
              </a:solidFill>
            </a:endParaRPr>
          </a:p>
          <a:p>
            <a:pPr marL="342900" indent="-342900" fontAlgn="base">
              <a:buFont typeface="Arial" panose="020B0604020202020204" pitchFamily="34" charset="0"/>
              <a:buChar char="•"/>
            </a:pPr>
            <a:r>
              <a:rPr lang="en-US" sz="2400" b="1" i="0" u="none" strike="noStrike" dirty="0">
                <a:solidFill>
                  <a:srgbClr val="000000"/>
                </a:solidFill>
                <a:effectLst/>
              </a:rPr>
              <a:t>Less than 20MB – GIF, JPG, PNG</a:t>
            </a:r>
          </a:p>
          <a:p>
            <a:pPr marL="342900" indent="-342900" fontAlgn="base">
              <a:buFont typeface="Arial" panose="020B0604020202020204" pitchFamily="34" charset="0"/>
              <a:buChar char="•"/>
            </a:pPr>
            <a:endParaRPr lang="en-US" sz="2400" b="1" i="0" u="none" strike="noStrike" dirty="0">
              <a:solidFill>
                <a:srgbClr val="000000"/>
              </a:solidFill>
              <a:effectLst/>
            </a:endParaRPr>
          </a:p>
          <a:p>
            <a:pPr marL="342900" indent="-342900" fontAlgn="base">
              <a:buFont typeface="Arial" panose="020B0604020202020204" pitchFamily="34" charset="0"/>
              <a:buChar char="•"/>
            </a:pPr>
            <a:r>
              <a:rPr lang="en-US" sz="2400" b="1" dirty="0">
                <a:solidFill>
                  <a:srgbClr val="000000"/>
                </a:solidFill>
              </a:rPr>
              <a:t>3:2 aspect ratio</a:t>
            </a:r>
          </a:p>
          <a:p>
            <a:pPr marL="342900" indent="-342900" fontAlgn="base">
              <a:buFont typeface="Arial" panose="020B0604020202020204" pitchFamily="34" charset="0"/>
              <a:buChar char="•"/>
            </a:pPr>
            <a:endParaRPr lang="en-US" sz="2400" b="1" dirty="0">
              <a:solidFill>
                <a:srgbClr val="000000"/>
              </a:solidFill>
            </a:endParaRPr>
          </a:p>
          <a:p>
            <a:pPr marL="342900" indent="-342900" fontAlgn="base">
              <a:buFont typeface="Arial" panose="020B0604020202020204" pitchFamily="34" charset="0"/>
              <a:buChar char="•"/>
            </a:pPr>
            <a:r>
              <a:rPr lang="en-US" sz="2400" b="1" dirty="0">
                <a:solidFill>
                  <a:srgbClr val="000000"/>
                </a:solidFill>
              </a:rPr>
              <a:t>Bulk credit/captioning/alt text – click apply to all</a:t>
            </a:r>
            <a:endParaRPr lang="en-US" sz="2400" b="1" dirty="0"/>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pic>
        <p:nvPicPr>
          <p:cNvPr id="4" name="Picture 3">
            <a:extLst>
              <a:ext uri="{FF2B5EF4-FFF2-40B4-BE49-F238E27FC236}">
                <a16:creationId xmlns:a16="http://schemas.microsoft.com/office/drawing/2014/main" id="{AE275027-F7EB-4F79-97CA-09A84ABA04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3765" y="1123863"/>
            <a:ext cx="3601268" cy="3817886"/>
          </a:xfrm>
          <a:prstGeom prst="rect">
            <a:avLst/>
          </a:prstGeom>
          <a:ln>
            <a:solidFill>
              <a:schemeClr val="tx1"/>
            </a:solidFill>
          </a:ln>
        </p:spPr>
      </p:pic>
      <p:sp>
        <p:nvSpPr>
          <p:cNvPr id="3" name="Right Arrow 2">
            <a:extLst>
              <a:ext uri="{FF2B5EF4-FFF2-40B4-BE49-F238E27FC236}">
                <a16:creationId xmlns:a16="http://schemas.microsoft.com/office/drawing/2014/main" id="{F1525D53-BF56-794E-5FF1-CFB48F14F563}"/>
              </a:ext>
            </a:extLst>
          </p:cNvPr>
          <p:cNvSpPr/>
          <p:nvPr/>
        </p:nvSpPr>
        <p:spPr>
          <a:xfrm rot="10800000">
            <a:off x="7630286" y="1920132"/>
            <a:ext cx="1513713" cy="65161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1642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292662"/>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9. Click Update milestone when you are finished</a:t>
            </a:r>
            <a:r>
              <a:rPr lang="en-US" sz="1800" b="0" i="0" u="none" strike="noStrike" dirty="0">
                <a:solidFill>
                  <a:srgbClr val="000000"/>
                </a:solidFill>
                <a:effectLst/>
                <a:latin typeface="Cambria" panose="02040503050406030204" pitchFamily="18" charset="0"/>
              </a:rPr>
              <a:t>.</a:t>
            </a:r>
          </a:p>
          <a:p>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Milestones</a:t>
            </a:r>
            <a:endParaRPr sz="4000" dirty="0"/>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D58FF68A-D954-757E-7D81-2262ECAE13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25650" y="2013801"/>
            <a:ext cx="5092700" cy="2171700"/>
          </a:xfrm>
          <a:prstGeom prst="rect">
            <a:avLst/>
          </a:prstGeom>
          <a:ln>
            <a:solidFill>
              <a:schemeClr val="tx1"/>
            </a:solidFill>
          </a:ln>
        </p:spPr>
      </p:pic>
      <p:sp>
        <p:nvSpPr>
          <p:cNvPr id="9" name="Right Arrow 8">
            <a:extLst>
              <a:ext uri="{FF2B5EF4-FFF2-40B4-BE49-F238E27FC236}">
                <a16:creationId xmlns:a16="http://schemas.microsoft.com/office/drawing/2014/main" id="{13380A09-3290-E585-D8B8-983955CD6AA0}"/>
              </a:ext>
            </a:extLst>
          </p:cNvPr>
          <p:cNvSpPr/>
          <p:nvPr/>
        </p:nvSpPr>
        <p:spPr>
          <a:xfrm>
            <a:off x="2884739" y="3482289"/>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60831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76700"/>
            <a:ext cx="9037674" cy="3139321"/>
          </a:xfrm>
          <a:prstGeom prst="rect">
            <a:avLst/>
          </a:prstGeom>
          <a:noFill/>
        </p:spPr>
        <p:txBody>
          <a:bodyPr wrap="square" rtlCol="0">
            <a:spAutoFit/>
          </a:bodyPr>
          <a:lstStyle/>
          <a:p>
            <a:pPr algn="l" rtl="0">
              <a:spcBef>
                <a:spcPts val="0"/>
              </a:spcBef>
              <a:spcAft>
                <a:spcPts val="0"/>
              </a:spcAft>
            </a:pPr>
            <a:r>
              <a:rPr lang="en-US" sz="1800" b="1" i="0" u="none" strike="noStrike" dirty="0">
                <a:solidFill>
                  <a:srgbClr val="000000"/>
                </a:solidFill>
                <a:effectLst/>
              </a:rPr>
              <a:t>Real Estate Listings appear in the Real Estate area on your site. Users can submit real estate listings</a:t>
            </a:r>
            <a:r>
              <a:rPr lang="en-US" b="1" dirty="0">
                <a:solidFill>
                  <a:srgbClr val="000000"/>
                </a:solidFill>
              </a:rPr>
              <a:t> </a:t>
            </a:r>
            <a:r>
              <a:rPr lang="en-US" sz="1800" b="1" i="0" u="none" strike="noStrike" dirty="0">
                <a:solidFill>
                  <a:srgbClr val="000000"/>
                </a:solidFill>
                <a:effectLst/>
              </a:rPr>
              <a:t>and publication is guaranteed within 48 hours. </a:t>
            </a:r>
            <a:endParaRPr lang="en-US" b="1" i="0" u="none" strike="noStrike" dirty="0">
              <a:solidFill>
                <a:srgbClr val="000000"/>
              </a:solidFill>
              <a:effectLst/>
            </a:endParaRPr>
          </a:p>
          <a:p>
            <a:pPr algn="l" rtl="0">
              <a:spcBef>
                <a:spcPts val="0"/>
              </a:spcBef>
              <a:spcAft>
                <a:spcPts val="0"/>
              </a:spcAft>
            </a:pPr>
            <a:br>
              <a:rPr lang="en-US" b="1" i="0" u="none" strike="noStrike" dirty="0">
                <a:solidFill>
                  <a:srgbClr val="000000"/>
                </a:solidFill>
                <a:effectLst/>
              </a:rPr>
            </a:br>
            <a:r>
              <a:rPr lang="en-US" sz="1800" b="1" i="0" u="none" strike="noStrike" dirty="0">
                <a:solidFill>
                  <a:srgbClr val="000000"/>
                </a:solidFill>
                <a:effectLst/>
              </a:rPr>
              <a:t>To create a new real estate listing, hover over the specific tab and click New Real Estate or click the tab and press +New Real </a:t>
            </a:r>
            <a:r>
              <a:rPr lang="en-US" b="1" dirty="0">
                <a:solidFill>
                  <a:srgbClr val="000000"/>
                </a:solidFill>
              </a:rPr>
              <a:t>Es</a:t>
            </a:r>
            <a:r>
              <a:rPr lang="en-US" sz="1800" b="1" i="0" u="none" strike="noStrike" dirty="0">
                <a:solidFill>
                  <a:srgbClr val="000000"/>
                </a:solidFill>
                <a:effectLst/>
              </a:rPr>
              <a:t>tate Listing in the top right corner of the screen.</a:t>
            </a:r>
            <a:endParaRPr lang="en-US" b="1" i="0" u="none" strike="noStrike" dirty="0">
              <a:solidFill>
                <a:srgbClr val="000000"/>
              </a:solidFill>
              <a:effectLst/>
            </a:endParaRPr>
          </a:p>
          <a:p>
            <a:br>
              <a:rPr lang="en-US" b="0" i="0" u="none" strike="noStrike" dirty="0">
                <a:solidFill>
                  <a:srgbClr val="000000"/>
                </a:solidFill>
                <a:effectLst/>
              </a:rPr>
            </a:br>
            <a:br>
              <a:rPr lang="en-US" dirty="0"/>
            </a:br>
            <a:endParaRPr lang="en-US" sz="1800" b="0" i="0" u="none" strike="noStrike" dirty="0">
              <a:solidFill>
                <a:srgbClr val="000000"/>
              </a:solidFill>
              <a:effectLst/>
              <a:latin typeface="Cambria" panose="02040503050406030204" pitchFamily="18" charset="0"/>
            </a:endParaRPr>
          </a:p>
          <a:p>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Real Estate Listings</a:t>
            </a:r>
            <a:endParaRPr sz="4000" dirty="0"/>
          </a:p>
        </p:txBody>
      </p:sp>
      <p:pic>
        <p:nvPicPr>
          <p:cNvPr id="4" name="Picture 3" descr="Graphical user interface, text&#10;&#10;Description automatically generated">
            <a:extLst>
              <a:ext uri="{FF2B5EF4-FFF2-40B4-BE49-F238E27FC236}">
                <a16:creationId xmlns:a16="http://schemas.microsoft.com/office/drawing/2014/main" id="{BEC99878-F170-AA00-9612-4C4FBFAD61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3737217"/>
            <a:ext cx="7772400" cy="1274473"/>
          </a:xfrm>
          <a:prstGeom prst="rect">
            <a:avLst/>
          </a:prstGeom>
          <a:ln>
            <a:solidFill>
              <a:schemeClr val="tx1"/>
            </a:solidFill>
          </a:ln>
        </p:spPr>
      </p:pic>
      <p:pic>
        <p:nvPicPr>
          <p:cNvPr id="8" name="Picture 7" descr="Graphical user interface, text, application&#10;&#10;Description automatically generated">
            <a:extLst>
              <a:ext uri="{FF2B5EF4-FFF2-40B4-BE49-F238E27FC236}">
                <a16:creationId xmlns:a16="http://schemas.microsoft.com/office/drawing/2014/main" id="{639143B8-1BC6-F105-2FD0-0D9E40F457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7805" y="2536572"/>
            <a:ext cx="2522063" cy="1040523"/>
          </a:xfrm>
          <a:prstGeom prst="rect">
            <a:avLst/>
          </a:prstGeom>
          <a:ln>
            <a:solidFill>
              <a:schemeClr val="tx1"/>
            </a:solidFill>
          </a:ln>
        </p:spPr>
      </p:pic>
      <p:sp>
        <p:nvSpPr>
          <p:cNvPr id="9" name="Right Arrow 8">
            <a:extLst>
              <a:ext uri="{FF2B5EF4-FFF2-40B4-BE49-F238E27FC236}">
                <a16:creationId xmlns:a16="http://schemas.microsoft.com/office/drawing/2014/main" id="{9E65A367-8A9C-F1FD-A344-E8A1C10A9AC2}"/>
              </a:ext>
            </a:extLst>
          </p:cNvPr>
          <p:cNvSpPr/>
          <p:nvPr/>
        </p:nvSpPr>
        <p:spPr>
          <a:xfrm>
            <a:off x="6089853" y="4216021"/>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3608E758-A6F4-7452-9C5D-9875ED1F9178}"/>
              </a:ext>
            </a:extLst>
          </p:cNvPr>
          <p:cNvSpPr/>
          <p:nvPr/>
        </p:nvSpPr>
        <p:spPr>
          <a:xfrm rot="10800000">
            <a:off x="5213160" y="281451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98926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677108"/>
          </a:xfrm>
          <a:prstGeom prst="rect">
            <a:avLst/>
          </a:prstGeom>
          <a:noFill/>
        </p:spPr>
        <p:txBody>
          <a:bodyPr wrap="square" rtlCol="0">
            <a:spAutoFit/>
          </a:bodyPr>
          <a:lstStyle/>
          <a:p>
            <a:pPr algn="l" rtl="0" fontAlgn="base">
              <a:spcBef>
                <a:spcPts val="0"/>
              </a:spcBef>
              <a:spcAft>
                <a:spcPts val="0"/>
              </a:spcAft>
              <a:buFont typeface="+mj-lt"/>
              <a:buAutoNum type="arabicPeriod"/>
            </a:pPr>
            <a:r>
              <a:rPr lang="en-US" sz="2000" b="1" i="0" u="none" strike="noStrike" dirty="0">
                <a:solidFill>
                  <a:srgbClr val="000000"/>
                </a:solidFill>
                <a:effectLst/>
              </a:rPr>
              <a:t>In the Listing Information box, insert the title of the listing as well as a byline</a:t>
            </a:r>
            <a:r>
              <a:rPr lang="en-US" sz="1800" b="0" i="0" u="none" strike="noStrike" dirty="0">
                <a:solidFill>
                  <a:srgbClr val="000000"/>
                </a:solidFill>
                <a:effectLst/>
                <a:latin typeface="Cambria" panose="02040503050406030204" pitchFamily="18" charset="0"/>
              </a:rPr>
              <a:t>.</a:t>
            </a: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Real Estate Listings</a:t>
            </a:r>
            <a:endParaRPr sz="4000" dirty="0"/>
          </a:p>
        </p:txBody>
      </p:sp>
      <p:pic>
        <p:nvPicPr>
          <p:cNvPr id="4" name="Picture 3" descr="A picture containing application&#10;&#10;Description automatically generated">
            <a:extLst>
              <a:ext uri="{FF2B5EF4-FFF2-40B4-BE49-F238E27FC236}">
                <a16:creationId xmlns:a16="http://schemas.microsoft.com/office/drawing/2014/main" id="{69AF913F-C048-D00E-E7A4-68F6806D6C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2472209"/>
            <a:ext cx="7772400" cy="1535406"/>
          </a:xfrm>
          <a:prstGeom prst="rect">
            <a:avLst/>
          </a:prstGeom>
          <a:ln>
            <a:solidFill>
              <a:schemeClr val="tx1"/>
            </a:solidFill>
          </a:ln>
        </p:spPr>
      </p:pic>
    </p:spTree>
    <p:extLst>
      <p:ext uri="{BB962C8B-B14F-4D97-AF65-F5344CB8AC3E}">
        <p14:creationId xmlns:p14="http://schemas.microsoft.com/office/powerpoint/2010/main" val="9677965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015663"/>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2. In the Property Information box, insert the address, city, state, and zip code. You can also list the bathrooms, bedrooms, lot size, price, and the direct URL to the listing as well.</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Real Estate Listings</a:t>
            </a:r>
            <a:endParaRPr sz="4000" dirty="0"/>
          </a:p>
        </p:txBody>
      </p:sp>
      <p:pic>
        <p:nvPicPr>
          <p:cNvPr id="4" name="Picture 3" descr="Table&#10;&#10;Description automatically generated">
            <a:extLst>
              <a:ext uri="{FF2B5EF4-FFF2-40B4-BE49-F238E27FC236}">
                <a16:creationId xmlns:a16="http://schemas.microsoft.com/office/drawing/2014/main" id="{1EA1B582-2ACB-00D9-0AF2-E4D170204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8782" y="1977584"/>
            <a:ext cx="3526436" cy="3024514"/>
          </a:xfrm>
          <a:prstGeom prst="rect">
            <a:avLst/>
          </a:prstGeom>
          <a:ln>
            <a:solidFill>
              <a:schemeClr val="tx1"/>
            </a:solidFill>
          </a:ln>
        </p:spPr>
      </p:pic>
    </p:spTree>
    <p:extLst>
      <p:ext uri="{BB962C8B-B14F-4D97-AF65-F5344CB8AC3E}">
        <p14:creationId xmlns:p14="http://schemas.microsoft.com/office/powerpoint/2010/main" val="14341508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015663"/>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3. In the Realtor Information box, insert the realtor's name, phone number, email address, link to their website if they have one, the name of their agency, and the agencies phone number.</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Real Estate Listings</a:t>
            </a:r>
            <a:endParaRPr sz="4000" dirty="0"/>
          </a:p>
        </p:txBody>
      </p:sp>
      <p:pic>
        <p:nvPicPr>
          <p:cNvPr id="4" name="Picture 3" descr="Table&#10;&#10;Description automatically generated with medium confidence">
            <a:extLst>
              <a:ext uri="{FF2B5EF4-FFF2-40B4-BE49-F238E27FC236}">
                <a16:creationId xmlns:a16="http://schemas.microsoft.com/office/drawing/2014/main" id="{5CBBD4A3-DE13-1FAD-225B-85A1CAABA8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7713" y="2272921"/>
            <a:ext cx="6848573" cy="2727679"/>
          </a:xfrm>
          <a:prstGeom prst="rect">
            <a:avLst/>
          </a:prstGeom>
          <a:ln>
            <a:solidFill>
              <a:schemeClr val="tx1"/>
            </a:solidFill>
          </a:ln>
        </p:spPr>
      </p:pic>
    </p:spTree>
    <p:extLst>
      <p:ext uri="{BB962C8B-B14F-4D97-AF65-F5344CB8AC3E}">
        <p14:creationId xmlns:p14="http://schemas.microsoft.com/office/powerpoint/2010/main" val="28136439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984885"/>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4. In the Listing Description box, paste a description of the property given to you by the realtor.</a:t>
            </a: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Real Estate Listings</a:t>
            </a:r>
            <a:endParaRPr sz="4000" dirty="0"/>
          </a:p>
        </p:txBody>
      </p:sp>
      <p:pic>
        <p:nvPicPr>
          <p:cNvPr id="4" name="Picture 3" descr="Graphical user interface, text, application&#10;&#10;Description automatically generated">
            <a:extLst>
              <a:ext uri="{FF2B5EF4-FFF2-40B4-BE49-F238E27FC236}">
                <a16:creationId xmlns:a16="http://schemas.microsoft.com/office/drawing/2014/main" id="{C9E611C7-8B58-BA04-8DCD-94E6F21542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5770" y="1661167"/>
            <a:ext cx="5052459" cy="3378638"/>
          </a:xfrm>
          <a:prstGeom prst="rect">
            <a:avLst/>
          </a:prstGeom>
          <a:ln>
            <a:solidFill>
              <a:schemeClr val="tx1"/>
            </a:solidFill>
          </a:ln>
        </p:spPr>
      </p:pic>
    </p:spTree>
    <p:extLst>
      <p:ext uri="{BB962C8B-B14F-4D97-AF65-F5344CB8AC3E}">
        <p14:creationId xmlns:p14="http://schemas.microsoft.com/office/powerpoint/2010/main" val="39740671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461665"/>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5. In Photos and Videos, insert any photos and videos of the property.</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Real Estate Listings</a:t>
            </a:r>
            <a:endParaRPr sz="4000" dirty="0"/>
          </a:p>
        </p:txBody>
      </p:sp>
      <p:pic>
        <p:nvPicPr>
          <p:cNvPr id="4" name="Picture 3" descr="Graphical user interface, text, application, email&#10;&#10;Description automatically generated">
            <a:extLst>
              <a:ext uri="{FF2B5EF4-FFF2-40B4-BE49-F238E27FC236}">
                <a16:creationId xmlns:a16="http://schemas.microsoft.com/office/drawing/2014/main" id="{A45549EF-1397-FB25-4DE7-976CA52A20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6397" y="1693487"/>
            <a:ext cx="4191206" cy="3318038"/>
          </a:xfrm>
          <a:prstGeom prst="rect">
            <a:avLst/>
          </a:prstGeom>
          <a:ln>
            <a:solidFill>
              <a:schemeClr val="tx1"/>
            </a:solidFill>
          </a:ln>
        </p:spPr>
      </p:pic>
    </p:spTree>
    <p:extLst>
      <p:ext uri="{BB962C8B-B14F-4D97-AF65-F5344CB8AC3E}">
        <p14:creationId xmlns:p14="http://schemas.microsoft.com/office/powerpoint/2010/main" val="42615492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523220"/>
          </a:xfrm>
          <a:prstGeom prst="rect">
            <a:avLst/>
          </a:prstGeom>
          <a:noFill/>
        </p:spPr>
        <p:txBody>
          <a:bodyPr wrap="square" rtlCol="0">
            <a:spAutoFit/>
          </a:bodyPr>
          <a:lstStyle/>
          <a:p>
            <a:pPr algn="l" rtl="0" fontAlgn="base">
              <a:spcBef>
                <a:spcPts val="0"/>
              </a:spcBef>
              <a:spcAft>
                <a:spcPts val="0"/>
              </a:spcAft>
            </a:pPr>
            <a:r>
              <a:rPr lang="en-US" sz="2800" b="1" dirty="0">
                <a:solidFill>
                  <a:srgbClr val="000000"/>
                </a:solidFill>
              </a:rPr>
              <a:t>6. </a:t>
            </a:r>
            <a:r>
              <a:rPr lang="en-US" sz="2800" b="1" i="0" u="none" strike="noStrike" dirty="0">
                <a:solidFill>
                  <a:srgbClr val="000000"/>
                </a:solidFill>
                <a:effectLst/>
              </a:rPr>
              <a:t>In the Posting box, insert your town</a:t>
            </a:r>
            <a:r>
              <a:rPr lang="en-US" sz="2400" b="1" i="0" u="none" strike="noStrike" dirty="0">
                <a:solidFill>
                  <a:srgbClr val="000000"/>
                </a:solidFill>
                <a:effectLst/>
              </a:rPr>
              <a:t>.</a:t>
            </a:r>
            <a:endParaRPr lang="en-US" sz="18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Real Estate Listings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928C73D6-4843-57C6-B0EB-8A1C8223B7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9788" y="1807148"/>
            <a:ext cx="5118100" cy="3213100"/>
          </a:xfrm>
          <a:prstGeom prst="rect">
            <a:avLst/>
          </a:prstGeom>
          <a:ln>
            <a:solidFill>
              <a:schemeClr val="tx1"/>
            </a:solidFill>
          </a:ln>
        </p:spPr>
      </p:pic>
      <p:sp>
        <p:nvSpPr>
          <p:cNvPr id="8" name="Right Arrow 7">
            <a:extLst>
              <a:ext uri="{FF2B5EF4-FFF2-40B4-BE49-F238E27FC236}">
                <a16:creationId xmlns:a16="http://schemas.microsoft.com/office/drawing/2014/main" id="{A927D5F2-27D1-6319-BD33-A6C9F0FAEE64}"/>
              </a:ext>
            </a:extLst>
          </p:cNvPr>
          <p:cNvSpPr/>
          <p:nvPr/>
        </p:nvSpPr>
        <p:spPr>
          <a:xfrm>
            <a:off x="1959788" y="2860120"/>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9914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015663"/>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7. In the Approve/Publish box, make sure to check off approved and published if you're ready for the listing to go live. You can mark to include it in the </a:t>
            </a:r>
            <a:r>
              <a:rPr lang="en-US" sz="2000" b="1" dirty="0">
                <a:solidFill>
                  <a:srgbClr val="000000"/>
                </a:solidFill>
              </a:rPr>
              <a:t>Enews</a:t>
            </a:r>
            <a:r>
              <a:rPr lang="en-US" sz="2000" b="1" i="0" u="none" strike="noStrike" dirty="0">
                <a:solidFill>
                  <a:srgbClr val="000000"/>
                </a:solidFill>
                <a:effectLst/>
              </a:rPr>
              <a:t> as well.</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Real Estate Listings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B436CE78-29DD-68C1-03B3-C2D18BDBA3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0788" y="2084147"/>
            <a:ext cx="4356100" cy="3022600"/>
          </a:xfrm>
          <a:prstGeom prst="rect">
            <a:avLst/>
          </a:prstGeom>
          <a:ln>
            <a:solidFill>
              <a:schemeClr val="tx1"/>
            </a:solidFill>
          </a:ln>
        </p:spPr>
      </p:pic>
      <p:sp>
        <p:nvSpPr>
          <p:cNvPr id="10" name="Right Arrow 9">
            <a:extLst>
              <a:ext uri="{FF2B5EF4-FFF2-40B4-BE49-F238E27FC236}">
                <a16:creationId xmlns:a16="http://schemas.microsoft.com/office/drawing/2014/main" id="{8A150BDC-9A55-52C9-A75C-C145DDFBAE95}"/>
              </a:ext>
            </a:extLst>
          </p:cNvPr>
          <p:cNvSpPr/>
          <p:nvPr/>
        </p:nvSpPr>
        <p:spPr>
          <a:xfrm>
            <a:off x="1459799" y="3584690"/>
            <a:ext cx="1132794" cy="4386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a:extLst>
              <a:ext uri="{FF2B5EF4-FFF2-40B4-BE49-F238E27FC236}">
                <a16:creationId xmlns:a16="http://schemas.microsoft.com/office/drawing/2014/main" id="{534B145D-AEDB-F002-63FF-8842B5B0A458}"/>
              </a:ext>
            </a:extLst>
          </p:cNvPr>
          <p:cNvSpPr/>
          <p:nvPr/>
        </p:nvSpPr>
        <p:spPr>
          <a:xfrm>
            <a:off x="1466178" y="3984583"/>
            <a:ext cx="1132794" cy="4386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A367EB58-3558-172C-5370-B49C8FD82D69}"/>
              </a:ext>
            </a:extLst>
          </p:cNvPr>
          <p:cNvSpPr/>
          <p:nvPr/>
        </p:nvSpPr>
        <p:spPr>
          <a:xfrm>
            <a:off x="1459799" y="4449638"/>
            <a:ext cx="1132794" cy="4386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18726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015663"/>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latin typeface="Cambria" panose="02040503050406030204" pitchFamily="18" charset="0"/>
              </a:rPr>
              <a:t>8. </a:t>
            </a:r>
            <a:r>
              <a:rPr lang="en-US" sz="2000" b="1" i="0" u="none" strike="noStrike" dirty="0">
                <a:solidFill>
                  <a:srgbClr val="000000"/>
                </a:solidFill>
                <a:effectLst/>
              </a:rPr>
              <a:t>In the Facebook box, if this is a part of the package for the listing, insert your town, a small excerpt/description of the listing, the Facebook URL to the listing or the agents page, and choose when you want it to publish to Facebook.</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Real Estate Listings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F68EE938-A3BA-D6D2-4C07-6BBD5CFEBE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70866" y="2191346"/>
            <a:ext cx="2895944" cy="2867200"/>
          </a:xfrm>
          <a:prstGeom prst="rect">
            <a:avLst/>
          </a:prstGeom>
          <a:ln>
            <a:solidFill>
              <a:schemeClr val="tx1"/>
            </a:solidFill>
          </a:ln>
        </p:spPr>
      </p:pic>
    </p:spTree>
    <p:extLst>
      <p:ext uri="{BB962C8B-B14F-4D97-AF65-F5344CB8AC3E}">
        <p14:creationId xmlns:p14="http://schemas.microsoft.com/office/powerpoint/2010/main" val="422511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2997723" cy="2308324"/>
          </a:xfrm>
          <a:prstGeom prst="rect">
            <a:avLst/>
          </a:prstGeom>
          <a:noFill/>
        </p:spPr>
        <p:txBody>
          <a:bodyPr wrap="square" rtlCol="0">
            <a:spAutoFit/>
          </a:bodyPr>
          <a:lstStyle/>
          <a:p>
            <a:pPr algn="l" rtl="0" fontAlgn="base">
              <a:spcBef>
                <a:spcPts val="0"/>
              </a:spcBef>
              <a:spcAft>
                <a:spcPts val="0"/>
              </a:spcAft>
            </a:pPr>
            <a:r>
              <a:rPr lang="en-US" sz="3600" b="1" i="0" u="none" strike="noStrike" dirty="0">
                <a:solidFill>
                  <a:srgbClr val="000000"/>
                </a:solidFill>
                <a:effectLst/>
              </a:rPr>
              <a:t>Add videos</a:t>
            </a:r>
          </a:p>
          <a:p>
            <a:pPr algn="l" rtl="0" fontAlgn="base">
              <a:spcBef>
                <a:spcPts val="0"/>
              </a:spcBef>
              <a:spcAft>
                <a:spcPts val="0"/>
              </a:spcAft>
            </a:pPr>
            <a:endParaRPr lang="en-US" sz="3600" b="1" i="0" u="none" strike="noStrike" dirty="0">
              <a:solidFill>
                <a:srgbClr val="000000"/>
              </a:solidFill>
              <a:effectLst/>
            </a:endParaRPr>
          </a:p>
          <a:p>
            <a:pPr algn="l" rtl="0" fontAlgn="base">
              <a:spcBef>
                <a:spcPts val="0"/>
              </a:spcBef>
              <a:spcAft>
                <a:spcPts val="0"/>
              </a:spcAft>
            </a:pPr>
            <a:r>
              <a:rPr lang="en-US" sz="3600" b="1" dirty="0">
                <a:solidFill>
                  <a:srgbClr val="000000"/>
                </a:solidFill>
              </a:rPr>
              <a:t>Upgrade to Facebook Post</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pic>
        <p:nvPicPr>
          <p:cNvPr id="4" name="Picture 3">
            <a:extLst>
              <a:ext uri="{FF2B5EF4-FFF2-40B4-BE49-F238E27FC236}">
                <a16:creationId xmlns:a16="http://schemas.microsoft.com/office/drawing/2014/main" id="{071D7926-D3AB-2DAA-E5C9-B51392DC94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9521" y="1168400"/>
            <a:ext cx="3213100" cy="3975100"/>
          </a:xfrm>
          <a:prstGeom prst="rect">
            <a:avLst/>
          </a:prstGeom>
          <a:ln>
            <a:solidFill>
              <a:schemeClr val="tx1"/>
            </a:solidFill>
          </a:ln>
        </p:spPr>
      </p:pic>
    </p:spTree>
    <p:extLst>
      <p:ext uri="{BB962C8B-B14F-4D97-AF65-F5344CB8AC3E}">
        <p14:creationId xmlns:p14="http://schemas.microsoft.com/office/powerpoint/2010/main" val="328984473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400110"/>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9. Click Create Listing when you are finished</a:t>
            </a:r>
            <a:r>
              <a:rPr lang="en-US" sz="1800" b="0" i="0" u="none" strike="noStrike" dirty="0">
                <a:solidFill>
                  <a:srgbClr val="000000"/>
                </a:solidFill>
                <a:effectLst/>
                <a:latin typeface="Cambria" panose="02040503050406030204" pitchFamily="18" charset="0"/>
              </a:rPr>
              <a:t>.</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Real Estate Listings</a:t>
            </a:r>
            <a:endParaRPr sz="4000" dirty="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DF63077F-758D-67FE-9DC0-0A6FA38A50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6933" y="2082276"/>
            <a:ext cx="5016500" cy="2298700"/>
          </a:xfrm>
          <a:prstGeom prst="rect">
            <a:avLst/>
          </a:prstGeom>
          <a:ln>
            <a:solidFill>
              <a:schemeClr val="tx1"/>
            </a:solidFill>
          </a:ln>
        </p:spPr>
      </p:pic>
      <p:sp>
        <p:nvSpPr>
          <p:cNvPr id="7" name="Right Arrow 6">
            <a:extLst>
              <a:ext uri="{FF2B5EF4-FFF2-40B4-BE49-F238E27FC236}">
                <a16:creationId xmlns:a16="http://schemas.microsoft.com/office/drawing/2014/main" id="{1669AE18-B049-05B7-0175-65602DBFE179}"/>
              </a:ext>
            </a:extLst>
          </p:cNvPr>
          <p:cNvSpPr/>
          <p:nvPr/>
        </p:nvSpPr>
        <p:spPr>
          <a:xfrm>
            <a:off x="2601935" y="3643926"/>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65537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261884"/>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10. If you want to Edit the listing, such as adding to it or to unpublish it when it has been sold, navigate to the listing in Admin CMS and click Edit.</a:t>
            </a:r>
          </a:p>
          <a:p>
            <a:pPr algn="l" rtl="0">
              <a:spcBef>
                <a:spcPts val="0"/>
              </a:spcBef>
              <a:spcAft>
                <a:spcPts val="0"/>
              </a:spcAft>
            </a:pP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Real Estate Listings</a:t>
            </a:r>
            <a:endParaRPr sz="4000" dirty="0"/>
          </a:p>
        </p:txBody>
      </p:sp>
      <p:pic>
        <p:nvPicPr>
          <p:cNvPr id="4" name="Picture 3">
            <a:extLst>
              <a:ext uri="{FF2B5EF4-FFF2-40B4-BE49-F238E27FC236}">
                <a16:creationId xmlns:a16="http://schemas.microsoft.com/office/drawing/2014/main" id="{F63F2DCA-CF5F-A8C4-8A2D-C5FD7576B7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2950" y="2721854"/>
            <a:ext cx="7772400" cy="860744"/>
          </a:xfrm>
          <a:prstGeom prst="rect">
            <a:avLst/>
          </a:prstGeom>
          <a:ln>
            <a:solidFill>
              <a:schemeClr val="tx1"/>
            </a:solidFill>
          </a:ln>
        </p:spPr>
      </p:pic>
      <p:sp>
        <p:nvSpPr>
          <p:cNvPr id="7" name="Right Arrow 6">
            <a:extLst>
              <a:ext uri="{FF2B5EF4-FFF2-40B4-BE49-F238E27FC236}">
                <a16:creationId xmlns:a16="http://schemas.microsoft.com/office/drawing/2014/main" id="{B884A826-90DA-3BD1-58BF-3655F2FEB203}"/>
              </a:ext>
            </a:extLst>
          </p:cNvPr>
          <p:cNvSpPr/>
          <p:nvPr/>
        </p:nvSpPr>
        <p:spPr>
          <a:xfrm>
            <a:off x="6947692" y="2638145"/>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31862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66854"/>
            <a:ext cx="9037674" cy="2585323"/>
          </a:xfrm>
          <a:prstGeom prst="rect">
            <a:avLst/>
          </a:prstGeom>
          <a:noFill/>
        </p:spPr>
        <p:txBody>
          <a:bodyPr wrap="square" rtlCol="0">
            <a:spAutoFit/>
          </a:bodyPr>
          <a:lstStyle/>
          <a:p>
            <a:pPr algn="l" rtl="0">
              <a:spcBef>
                <a:spcPts val="0"/>
              </a:spcBef>
              <a:spcAft>
                <a:spcPts val="0"/>
              </a:spcAft>
            </a:pPr>
            <a:r>
              <a:rPr lang="en-US" b="1" i="0" u="none" strike="noStrike" dirty="0">
                <a:solidFill>
                  <a:srgbClr val="000000"/>
                </a:solidFill>
                <a:effectLst/>
              </a:rPr>
              <a:t>Directories are business listings that appear in the Directories area on your site. Users can submit directories, and publication is guaranteed within 48 hours. </a:t>
            </a:r>
          </a:p>
          <a:p>
            <a:pPr algn="l" rtl="0">
              <a:spcBef>
                <a:spcPts val="0"/>
              </a:spcBef>
              <a:spcAft>
                <a:spcPts val="0"/>
              </a:spcAft>
            </a:pPr>
            <a:br>
              <a:rPr lang="en-US" b="1" i="0" u="none" strike="noStrike" dirty="0">
                <a:solidFill>
                  <a:srgbClr val="000000"/>
                </a:solidFill>
                <a:effectLst/>
              </a:rPr>
            </a:br>
            <a:r>
              <a:rPr lang="en-US" b="1" i="0" u="none" strike="noStrike" dirty="0">
                <a:solidFill>
                  <a:srgbClr val="000000"/>
                </a:solidFill>
                <a:effectLst/>
              </a:rPr>
              <a:t>To create a new business listing, hover over the specific tab and click New Directory or click the tab and press +New Directory in the top right corner of the screen.</a:t>
            </a:r>
          </a:p>
          <a:p>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Business Directory</a:t>
            </a:r>
            <a:endParaRPr sz="4000" dirty="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27937D33-01FB-2259-2378-DA6DC8BBD7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3503" y="2486394"/>
            <a:ext cx="2496663" cy="1282816"/>
          </a:xfrm>
          <a:prstGeom prst="rect">
            <a:avLst/>
          </a:prstGeom>
          <a:ln>
            <a:solidFill>
              <a:schemeClr val="tx1"/>
            </a:solidFill>
          </a:ln>
        </p:spPr>
      </p:pic>
      <p:pic>
        <p:nvPicPr>
          <p:cNvPr id="8" name="Picture 7" descr="Text&#10;&#10;Description automatically generated with low confidence">
            <a:extLst>
              <a:ext uri="{FF2B5EF4-FFF2-40B4-BE49-F238E27FC236}">
                <a16:creationId xmlns:a16="http://schemas.microsoft.com/office/drawing/2014/main" id="{712C3D62-3CCE-56CF-73FF-2D0C592A2A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634" y="3880959"/>
            <a:ext cx="7772400" cy="1128455"/>
          </a:xfrm>
          <a:prstGeom prst="rect">
            <a:avLst/>
          </a:prstGeom>
          <a:ln>
            <a:solidFill>
              <a:schemeClr val="tx1"/>
            </a:solidFill>
          </a:ln>
        </p:spPr>
      </p:pic>
      <p:sp>
        <p:nvSpPr>
          <p:cNvPr id="9" name="Right Arrow 8">
            <a:extLst>
              <a:ext uri="{FF2B5EF4-FFF2-40B4-BE49-F238E27FC236}">
                <a16:creationId xmlns:a16="http://schemas.microsoft.com/office/drawing/2014/main" id="{FD4FD2ED-0B24-8488-D9E4-F3CFD2C033A2}"/>
              </a:ext>
            </a:extLst>
          </p:cNvPr>
          <p:cNvSpPr/>
          <p:nvPr/>
        </p:nvSpPr>
        <p:spPr>
          <a:xfrm>
            <a:off x="6358572" y="419364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FF68D116-475C-964C-7012-A5211CAF1A33}"/>
              </a:ext>
            </a:extLst>
          </p:cNvPr>
          <p:cNvSpPr/>
          <p:nvPr/>
        </p:nvSpPr>
        <p:spPr>
          <a:xfrm rot="10800000">
            <a:off x="4960616" y="2885486"/>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55466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707886"/>
          </a:xfrm>
          <a:prstGeom prst="rect">
            <a:avLst/>
          </a:prstGeom>
          <a:noFill/>
        </p:spPr>
        <p:txBody>
          <a:bodyPr wrap="square" rtlCol="0">
            <a:spAutoFit/>
          </a:bodyPr>
          <a:lstStyle/>
          <a:p>
            <a:pPr algn="l" rtl="0" fontAlgn="base">
              <a:spcBef>
                <a:spcPts val="0"/>
              </a:spcBef>
              <a:spcAft>
                <a:spcPts val="0"/>
              </a:spcAft>
              <a:buFont typeface="+mj-lt"/>
              <a:buAutoNum type="arabicPeriod"/>
            </a:pPr>
            <a:r>
              <a:rPr lang="en-US" sz="2000" b="1" i="0" u="none" strike="noStrike" dirty="0">
                <a:solidFill>
                  <a:srgbClr val="000000"/>
                </a:solidFill>
                <a:effectLst/>
              </a:rPr>
              <a:t>In the Directory Information box, insert the name of the business as well as a logo.</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Business Directory</a:t>
            </a:r>
            <a:endParaRPr sz="4000" dirty="0"/>
          </a:p>
        </p:txBody>
      </p:sp>
      <p:pic>
        <p:nvPicPr>
          <p:cNvPr id="4" name="Picture 3" descr="Graphical user interface, text, application&#10;&#10;Description automatically generated">
            <a:extLst>
              <a:ext uri="{FF2B5EF4-FFF2-40B4-BE49-F238E27FC236}">
                <a16:creationId xmlns:a16="http://schemas.microsoft.com/office/drawing/2014/main" id="{6ED7E395-D6A4-A0AD-4B48-E497D3DA76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839" y="2352718"/>
            <a:ext cx="7772400" cy="1533524"/>
          </a:xfrm>
          <a:prstGeom prst="rect">
            <a:avLst/>
          </a:prstGeom>
          <a:ln>
            <a:solidFill>
              <a:schemeClr val="tx1"/>
            </a:solidFill>
          </a:ln>
        </p:spPr>
      </p:pic>
    </p:spTree>
    <p:extLst>
      <p:ext uri="{BB962C8B-B14F-4D97-AF65-F5344CB8AC3E}">
        <p14:creationId xmlns:p14="http://schemas.microsoft.com/office/powerpoint/2010/main" val="7629509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707886"/>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2. In the Business Information box, insert the address, phone number and other information.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Business Directory</a:t>
            </a:r>
            <a:endParaRPr sz="4000" dirty="0"/>
          </a:p>
        </p:txBody>
      </p:sp>
      <p:pic>
        <p:nvPicPr>
          <p:cNvPr id="4" name="Picture 3" descr="Table&#10;&#10;Description automatically generated">
            <a:extLst>
              <a:ext uri="{FF2B5EF4-FFF2-40B4-BE49-F238E27FC236}">
                <a16:creationId xmlns:a16="http://schemas.microsoft.com/office/drawing/2014/main" id="{2FB06E37-2EC2-085E-4095-A83B3DA964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9742" y="1626590"/>
            <a:ext cx="4958191" cy="3315600"/>
          </a:xfrm>
          <a:prstGeom prst="rect">
            <a:avLst/>
          </a:prstGeom>
          <a:ln>
            <a:solidFill>
              <a:schemeClr val="tx1"/>
            </a:solidFill>
          </a:ln>
        </p:spPr>
      </p:pic>
    </p:spTree>
    <p:extLst>
      <p:ext uri="{BB962C8B-B14F-4D97-AF65-F5344CB8AC3E}">
        <p14:creationId xmlns:p14="http://schemas.microsoft.com/office/powerpoint/2010/main" val="62128264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830997"/>
          </a:xfrm>
          <a:prstGeom prst="rect">
            <a:avLst/>
          </a:prstGeom>
          <a:noFill/>
        </p:spPr>
        <p:txBody>
          <a:bodyPr wrap="square" rtlCol="0">
            <a:spAutoFit/>
          </a:bodyPr>
          <a:lstStyle/>
          <a:p>
            <a:pPr algn="l" rtl="0" fontAlgn="base">
              <a:spcBef>
                <a:spcPts val="0"/>
              </a:spcBef>
              <a:spcAft>
                <a:spcPts val="0"/>
              </a:spcAft>
            </a:pPr>
            <a:r>
              <a:rPr lang="en-US" sz="2400" b="1" dirty="0">
                <a:solidFill>
                  <a:srgbClr val="000000"/>
                </a:solidFill>
              </a:rPr>
              <a:t>3. I</a:t>
            </a:r>
            <a:r>
              <a:rPr lang="en-US" sz="2400" b="1" i="0" u="none" strike="noStrike" dirty="0">
                <a:solidFill>
                  <a:srgbClr val="000000"/>
                </a:solidFill>
                <a:effectLst/>
              </a:rPr>
              <a:t>n the Contact Information box, insert the contact person's name and phone number. This will only be seen by you.</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Business Directory</a:t>
            </a:r>
            <a:endParaRPr sz="4000" dirty="0"/>
          </a:p>
        </p:txBody>
      </p:sp>
      <p:pic>
        <p:nvPicPr>
          <p:cNvPr id="4" name="Picture 3" descr="A picture containing application&#10;&#10;Description automatically generated">
            <a:extLst>
              <a:ext uri="{FF2B5EF4-FFF2-40B4-BE49-F238E27FC236}">
                <a16:creationId xmlns:a16="http://schemas.microsoft.com/office/drawing/2014/main" id="{2EFAC2D3-F396-E567-03A2-23A89ED01A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2308551"/>
            <a:ext cx="7772400" cy="2098071"/>
          </a:xfrm>
          <a:prstGeom prst="rect">
            <a:avLst/>
          </a:prstGeom>
          <a:ln>
            <a:solidFill>
              <a:schemeClr val="tx1"/>
            </a:solidFill>
          </a:ln>
        </p:spPr>
      </p:pic>
    </p:spTree>
    <p:extLst>
      <p:ext uri="{BB962C8B-B14F-4D97-AF65-F5344CB8AC3E}">
        <p14:creationId xmlns:p14="http://schemas.microsoft.com/office/powerpoint/2010/main" val="34041540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44136"/>
            <a:ext cx="9037674" cy="1261884"/>
          </a:xfrm>
          <a:prstGeom prst="rect">
            <a:avLst/>
          </a:prstGeom>
          <a:noFill/>
        </p:spPr>
        <p:txBody>
          <a:bodyPr wrap="square" rtlCol="0">
            <a:spAutoFit/>
          </a:bodyPr>
          <a:lstStyle/>
          <a:p>
            <a:pPr algn="l" rtl="0" fontAlgn="base">
              <a:spcBef>
                <a:spcPts val="0"/>
              </a:spcBef>
              <a:spcAft>
                <a:spcPts val="0"/>
              </a:spcAft>
            </a:pPr>
            <a:r>
              <a:rPr lang="en-US" sz="2000" b="1" dirty="0">
                <a:solidFill>
                  <a:srgbClr val="000000"/>
                </a:solidFill>
              </a:rPr>
              <a:t>4. I</a:t>
            </a:r>
            <a:r>
              <a:rPr lang="en-US" sz="2000" b="1" i="0" u="none" strike="noStrike" dirty="0">
                <a:solidFill>
                  <a:srgbClr val="000000"/>
                </a:solidFill>
                <a:effectLst/>
              </a:rPr>
              <a:t>n the Directory Description box, paste a description of the business given to you by the client.</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Business Directory</a:t>
            </a:r>
            <a:endParaRPr sz="4000" dirty="0"/>
          </a:p>
        </p:txBody>
      </p:sp>
      <p:pic>
        <p:nvPicPr>
          <p:cNvPr id="4" name="Picture 3" descr="Graphical user interface, text, application, email&#10;&#10;Description automatically generated">
            <a:extLst>
              <a:ext uri="{FF2B5EF4-FFF2-40B4-BE49-F238E27FC236}">
                <a16:creationId xmlns:a16="http://schemas.microsoft.com/office/drawing/2014/main" id="{B451E10E-2ACD-38E8-153A-5E63942BA3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5381" y="1578842"/>
            <a:ext cx="5873237" cy="3426054"/>
          </a:xfrm>
          <a:prstGeom prst="rect">
            <a:avLst/>
          </a:prstGeom>
          <a:ln>
            <a:solidFill>
              <a:schemeClr val="tx1"/>
            </a:solidFill>
          </a:ln>
        </p:spPr>
      </p:pic>
    </p:spTree>
    <p:extLst>
      <p:ext uri="{BB962C8B-B14F-4D97-AF65-F5344CB8AC3E}">
        <p14:creationId xmlns:p14="http://schemas.microsoft.com/office/powerpoint/2010/main" val="33942048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64637"/>
            <a:ext cx="9037674" cy="1569660"/>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5. In Photos and Videos, insert any photos and videos for the business. The recommended size for a business listing image is 300x60. Anything bigger will be proportionally re-sized to fit.</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Business Directory</a:t>
            </a:r>
            <a:endParaRPr sz="4000" dirty="0"/>
          </a:p>
        </p:txBody>
      </p:sp>
      <p:pic>
        <p:nvPicPr>
          <p:cNvPr id="4" name="Picture 3" descr="Graphical user interface, text, application, email&#10;&#10;Description automatically generated">
            <a:extLst>
              <a:ext uri="{FF2B5EF4-FFF2-40B4-BE49-F238E27FC236}">
                <a16:creationId xmlns:a16="http://schemas.microsoft.com/office/drawing/2014/main" id="{A1D7D64C-ED8C-3A6C-514E-3D5D62AABB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68905" y="1949467"/>
            <a:ext cx="3961653" cy="3145018"/>
          </a:xfrm>
          <a:prstGeom prst="rect">
            <a:avLst/>
          </a:prstGeom>
          <a:ln>
            <a:solidFill>
              <a:schemeClr val="tx1"/>
            </a:solidFill>
          </a:ln>
        </p:spPr>
      </p:pic>
    </p:spTree>
    <p:extLst>
      <p:ext uri="{BB962C8B-B14F-4D97-AF65-F5344CB8AC3E}">
        <p14:creationId xmlns:p14="http://schemas.microsoft.com/office/powerpoint/2010/main" val="14581029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677108"/>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6. In the Directory Type box, check off for profit or non profit.</a:t>
            </a: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Business Directory</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A6C32831-3301-0446-0613-13CD6BF0F6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6522" y="1840228"/>
            <a:ext cx="3650956" cy="2799368"/>
          </a:xfrm>
          <a:prstGeom prst="rect">
            <a:avLst/>
          </a:prstGeom>
          <a:ln>
            <a:solidFill>
              <a:schemeClr val="tx1"/>
            </a:solidFill>
          </a:ln>
        </p:spPr>
      </p:pic>
      <p:sp>
        <p:nvSpPr>
          <p:cNvPr id="7" name="Right Arrow 6">
            <a:extLst>
              <a:ext uri="{FF2B5EF4-FFF2-40B4-BE49-F238E27FC236}">
                <a16:creationId xmlns:a16="http://schemas.microsoft.com/office/drawing/2014/main" id="{9F0EFD3B-DB73-0EC0-83D2-B4BF6ED55103}"/>
              </a:ext>
            </a:extLst>
          </p:cNvPr>
          <p:cNvSpPr/>
          <p:nvPr/>
        </p:nvSpPr>
        <p:spPr>
          <a:xfrm>
            <a:off x="2055181" y="2475801"/>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69850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569660"/>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7. In the Approve/Publish box, make sure to check off approved and published if you're ready for the business listing to go live. You can mark to include it in the </a:t>
            </a:r>
            <a:r>
              <a:rPr lang="en-US" sz="2000" b="1" dirty="0">
                <a:solidFill>
                  <a:srgbClr val="000000"/>
                </a:solidFill>
              </a:rPr>
              <a:t>Enews</a:t>
            </a:r>
            <a:r>
              <a:rPr lang="en-US" sz="2000" b="1" i="0" u="none" strike="noStrike" dirty="0">
                <a:solidFill>
                  <a:srgbClr val="000000"/>
                </a:solidFill>
                <a:effectLst/>
              </a:rPr>
              <a:t> as well.</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Business Directory</a:t>
            </a:r>
            <a:endParaRPr sz="4000" dirty="0"/>
          </a:p>
        </p:txBody>
      </p:sp>
      <p:pic>
        <p:nvPicPr>
          <p:cNvPr id="4" name="Picture 3" descr="Graphical user interface, text, application&#10;&#10;Description automatically generated">
            <a:extLst>
              <a:ext uri="{FF2B5EF4-FFF2-40B4-BE49-F238E27FC236}">
                <a16:creationId xmlns:a16="http://schemas.microsoft.com/office/drawing/2014/main" id="{E38D05BF-C2A7-C63D-0728-625409625F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4655" y="2165685"/>
            <a:ext cx="2934689" cy="2956481"/>
          </a:xfrm>
          <a:prstGeom prst="rect">
            <a:avLst/>
          </a:prstGeom>
          <a:ln>
            <a:solidFill>
              <a:schemeClr val="tx1"/>
            </a:solidFill>
          </a:ln>
        </p:spPr>
      </p:pic>
      <p:sp>
        <p:nvSpPr>
          <p:cNvPr id="7" name="Right Arrow 6">
            <a:extLst>
              <a:ext uri="{FF2B5EF4-FFF2-40B4-BE49-F238E27FC236}">
                <a16:creationId xmlns:a16="http://schemas.microsoft.com/office/drawing/2014/main" id="{05105581-0E02-BE63-5AAA-AC31A7CB3C84}"/>
              </a:ext>
            </a:extLst>
          </p:cNvPr>
          <p:cNvSpPr/>
          <p:nvPr/>
        </p:nvSpPr>
        <p:spPr>
          <a:xfrm>
            <a:off x="2324680" y="3908110"/>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7FCBA623-6723-1CA5-FC50-A852157DF698}"/>
              </a:ext>
            </a:extLst>
          </p:cNvPr>
          <p:cNvSpPr/>
          <p:nvPr/>
        </p:nvSpPr>
        <p:spPr>
          <a:xfrm>
            <a:off x="2324680" y="2723949"/>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5840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3308807" cy="3785652"/>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Check the Terms of Use             and Privacy Policy, and          Licensing Agreement </a:t>
            </a:r>
          </a:p>
          <a:p>
            <a:pPr algn="l" rtl="0" fontAlgn="base">
              <a:spcBef>
                <a:spcPts val="0"/>
              </a:spcBef>
              <a:spcAft>
                <a:spcPts val="0"/>
              </a:spcAft>
            </a:pPr>
            <a:endParaRPr lang="en-US" sz="2000" b="1" dirty="0">
              <a:solidFill>
                <a:srgbClr val="000000"/>
              </a:solidFill>
            </a:endParaRPr>
          </a:p>
          <a:p>
            <a:pPr algn="l" rtl="0" fontAlgn="base">
              <a:spcBef>
                <a:spcPts val="0"/>
              </a:spcBef>
              <a:spcAft>
                <a:spcPts val="0"/>
              </a:spcAft>
            </a:pPr>
            <a:r>
              <a:rPr lang="en-US" sz="2000" b="1" dirty="0">
                <a:solidFill>
                  <a:srgbClr val="000000"/>
                </a:solidFill>
              </a:rPr>
              <a:t>Click checkout</a:t>
            </a:r>
          </a:p>
          <a:p>
            <a:pPr algn="l" rtl="0" fontAlgn="base">
              <a:spcBef>
                <a:spcPts val="0"/>
              </a:spcBef>
              <a:spcAft>
                <a:spcPts val="0"/>
              </a:spcAft>
            </a:pPr>
            <a:endParaRPr lang="en-US" sz="2000" b="1" dirty="0">
              <a:solidFill>
                <a:srgbClr val="000000"/>
              </a:solidFill>
            </a:endParaRPr>
          </a:p>
          <a:p>
            <a:pPr algn="l" rtl="0" fontAlgn="base">
              <a:spcBef>
                <a:spcPts val="0"/>
              </a:spcBef>
              <a:spcAft>
                <a:spcPts val="0"/>
              </a:spcAft>
            </a:pPr>
            <a:r>
              <a:rPr lang="en-US" sz="2000" b="1" dirty="0">
                <a:solidFill>
                  <a:srgbClr val="000000"/>
                </a:solidFill>
              </a:rPr>
              <a:t>Payment prompt</a:t>
            </a:r>
          </a:p>
          <a:p>
            <a:pPr algn="l" rtl="0" fontAlgn="base">
              <a:spcBef>
                <a:spcPts val="0"/>
              </a:spcBef>
              <a:spcAft>
                <a:spcPts val="0"/>
              </a:spcAft>
            </a:pPr>
            <a:endParaRPr lang="en-US" sz="2000" b="1" dirty="0">
              <a:solidFill>
                <a:srgbClr val="000000"/>
              </a:solidFill>
            </a:endParaRPr>
          </a:p>
          <a:p>
            <a:pPr algn="l" rtl="0" fontAlgn="base">
              <a:spcBef>
                <a:spcPts val="0"/>
              </a:spcBef>
              <a:spcAft>
                <a:spcPts val="0"/>
              </a:spcAft>
            </a:pPr>
            <a:r>
              <a:rPr lang="en-US" sz="2000" b="1" dirty="0">
                <a:solidFill>
                  <a:srgbClr val="000000"/>
                </a:solidFill>
              </a:rPr>
              <a:t>Not submitted                           until pay button                           is hit under                               order summary</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pic>
        <p:nvPicPr>
          <p:cNvPr id="4" name="Picture 3">
            <a:extLst>
              <a:ext uri="{FF2B5EF4-FFF2-40B4-BE49-F238E27FC236}">
                <a16:creationId xmlns:a16="http://schemas.microsoft.com/office/drawing/2014/main" id="{6DD3C22A-FDFD-BD95-B562-9A9DD6B553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5149" y="1448574"/>
            <a:ext cx="2424903" cy="3251223"/>
          </a:xfrm>
          <a:prstGeom prst="rect">
            <a:avLst/>
          </a:prstGeom>
        </p:spPr>
      </p:pic>
      <p:pic>
        <p:nvPicPr>
          <p:cNvPr id="8" name="Picture 7">
            <a:extLst>
              <a:ext uri="{FF2B5EF4-FFF2-40B4-BE49-F238E27FC236}">
                <a16:creationId xmlns:a16="http://schemas.microsoft.com/office/drawing/2014/main" id="{9748F7CE-9053-AB0B-F3B8-3F6B14DEF1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0052" y="1541860"/>
            <a:ext cx="3764868" cy="3143728"/>
          </a:xfrm>
          <a:prstGeom prst="rect">
            <a:avLst/>
          </a:prstGeom>
          <a:ln>
            <a:solidFill>
              <a:schemeClr val="tx1"/>
            </a:solidFill>
          </a:ln>
        </p:spPr>
      </p:pic>
      <p:sp>
        <p:nvSpPr>
          <p:cNvPr id="7" name="Right Arrow 6">
            <a:extLst>
              <a:ext uri="{FF2B5EF4-FFF2-40B4-BE49-F238E27FC236}">
                <a16:creationId xmlns:a16="http://schemas.microsoft.com/office/drawing/2014/main" id="{7F8095B0-5EFA-C53F-7A49-DE5CCF9C751B}"/>
              </a:ext>
            </a:extLst>
          </p:cNvPr>
          <p:cNvSpPr/>
          <p:nvPr/>
        </p:nvSpPr>
        <p:spPr>
          <a:xfrm>
            <a:off x="2493888" y="4126575"/>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4922D95A-DF53-0706-0EC6-791A9134089C}"/>
              </a:ext>
            </a:extLst>
          </p:cNvPr>
          <p:cNvSpPr/>
          <p:nvPr/>
        </p:nvSpPr>
        <p:spPr>
          <a:xfrm>
            <a:off x="2079109" y="3636950"/>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a:extLst>
              <a:ext uri="{FF2B5EF4-FFF2-40B4-BE49-F238E27FC236}">
                <a16:creationId xmlns:a16="http://schemas.microsoft.com/office/drawing/2014/main" id="{273D34CA-D428-E34E-C2D5-B49DE638427D}"/>
              </a:ext>
            </a:extLst>
          </p:cNvPr>
          <p:cNvSpPr/>
          <p:nvPr/>
        </p:nvSpPr>
        <p:spPr>
          <a:xfrm rot="10800000">
            <a:off x="7276792" y="431193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47821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015663"/>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8. In the Posting box, insert your town.</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Business Directory</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BB8104AC-A71F-61F3-6B81-26A9A14569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2950" y="1718923"/>
            <a:ext cx="5118100" cy="3022600"/>
          </a:xfrm>
          <a:prstGeom prst="rect">
            <a:avLst/>
          </a:prstGeom>
          <a:ln>
            <a:solidFill>
              <a:schemeClr val="tx1"/>
            </a:solidFill>
          </a:ln>
        </p:spPr>
      </p:pic>
      <p:sp>
        <p:nvSpPr>
          <p:cNvPr id="7" name="Right Arrow 6">
            <a:extLst>
              <a:ext uri="{FF2B5EF4-FFF2-40B4-BE49-F238E27FC236}">
                <a16:creationId xmlns:a16="http://schemas.microsoft.com/office/drawing/2014/main" id="{5620B1E6-080C-7A9B-0112-5F42AA24F126}"/>
              </a:ext>
            </a:extLst>
          </p:cNvPr>
          <p:cNvSpPr/>
          <p:nvPr/>
        </p:nvSpPr>
        <p:spPr>
          <a:xfrm>
            <a:off x="2111742" y="2593600"/>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96798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94422"/>
            <a:ext cx="9037674" cy="1569660"/>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9. In the Facebook box, if this is a part of the package for the listing, insert your town, a small excerpt/description of the business, the Facebook URL to the business page, and choose when you want it to publish to Facebook.</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Business Directory</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7A24A9BB-3E13-0821-45C7-7C9B63ACC4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9993" y="2122940"/>
            <a:ext cx="2944014" cy="2900291"/>
          </a:xfrm>
          <a:prstGeom prst="rect">
            <a:avLst/>
          </a:prstGeom>
          <a:ln>
            <a:solidFill>
              <a:schemeClr val="tx1"/>
            </a:solidFill>
          </a:ln>
        </p:spPr>
      </p:pic>
    </p:spTree>
    <p:extLst>
      <p:ext uri="{BB962C8B-B14F-4D97-AF65-F5344CB8AC3E}">
        <p14:creationId xmlns:p14="http://schemas.microsoft.com/office/powerpoint/2010/main" val="20526266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292662"/>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10. Click Create Listing when you are finished</a:t>
            </a:r>
            <a:r>
              <a:rPr lang="en-US" sz="1800" b="0" i="0" u="none" strike="noStrike" dirty="0">
                <a:solidFill>
                  <a:srgbClr val="000000"/>
                </a:solidFill>
                <a:effectLst/>
                <a:latin typeface="Cambria" panose="02040503050406030204" pitchFamily="18" charset="0"/>
              </a:rPr>
              <a:t>.</a:t>
            </a:r>
          </a:p>
          <a:p>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Business Directory</a:t>
            </a:r>
            <a:endParaRPr sz="4000" dirty="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30FAEC25-4F1E-9D05-E724-B54FABAF20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1388" y="1993942"/>
            <a:ext cx="4914900" cy="1892300"/>
          </a:xfrm>
          <a:prstGeom prst="rect">
            <a:avLst/>
          </a:prstGeom>
          <a:ln>
            <a:solidFill>
              <a:schemeClr val="tx1"/>
            </a:solidFill>
          </a:ln>
        </p:spPr>
      </p:pic>
      <p:sp>
        <p:nvSpPr>
          <p:cNvPr id="7" name="Right Arrow 6">
            <a:extLst>
              <a:ext uri="{FF2B5EF4-FFF2-40B4-BE49-F238E27FC236}">
                <a16:creationId xmlns:a16="http://schemas.microsoft.com/office/drawing/2014/main" id="{7063B319-02B1-BC15-1F72-5576787FCAB3}"/>
              </a:ext>
            </a:extLst>
          </p:cNvPr>
          <p:cNvSpPr/>
          <p:nvPr/>
        </p:nvSpPr>
        <p:spPr>
          <a:xfrm>
            <a:off x="3412641" y="3183513"/>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13397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23413"/>
            <a:ext cx="9037674" cy="2585323"/>
          </a:xfrm>
          <a:prstGeom prst="rect">
            <a:avLst/>
          </a:prstGeom>
          <a:noFill/>
        </p:spPr>
        <p:txBody>
          <a:bodyPr wrap="square" rtlCol="0">
            <a:spAutoFit/>
          </a:bodyPr>
          <a:lstStyle/>
          <a:p>
            <a:pPr algn="l" rtl="0">
              <a:spcBef>
                <a:spcPts val="0"/>
              </a:spcBef>
              <a:spcAft>
                <a:spcPts val="0"/>
              </a:spcAft>
            </a:pPr>
            <a:r>
              <a:rPr lang="en-US" b="1" i="0" u="none" strike="noStrike" dirty="0">
                <a:solidFill>
                  <a:srgbClr val="000000"/>
                </a:solidFill>
                <a:effectLst/>
              </a:rPr>
              <a:t>You can post obituaries from any funeral home in your area (or beyond). We recommend you partner with your local funeral homes to set up an account for them to pay for and post obituaries directly to the site. </a:t>
            </a:r>
            <a:endParaRPr lang="en-US" b="1" dirty="0">
              <a:solidFill>
                <a:srgbClr val="000000"/>
              </a:solidFill>
            </a:endParaRPr>
          </a:p>
          <a:p>
            <a:pPr algn="l" rtl="0">
              <a:spcBef>
                <a:spcPts val="0"/>
              </a:spcBef>
              <a:spcAft>
                <a:spcPts val="0"/>
              </a:spcAft>
            </a:pPr>
            <a:endParaRPr lang="en-US" b="1" i="0" u="none" strike="noStrike" dirty="0">
              <a:solidFill>
                <a:srgbClr val="000000"/>
              </a:solidFill>
              <a:effectLst/>
            </a:endParaRPr>
          </a:p>
          <a:p>
            <a:pPr algn="l" rtl="0">
              <a:spcBef>
                <a:spcPts val="0"/>
              </a:spcBef>
              <a:spcAft>
                <a:spcPts val="0"/>
              </a:spcAft>
            </a:pPr>
            <a:r>
              <a:rPr lang="en-US" b="1" i="0" u="none" strike="noStrike" dirty="0">
                <a:solidFill>
                  <a:srgbClr val="000000"/>
                </a:solidFill>
                <a:effectLst/>
              </a:rPr>
              <a:t>We do not accept obituaries from individuals, only funeral homes.</a:t>
            </a:r>
          </a:p>
          <a:p>
            <a:pPr algn="l" rtl="0">
              <a:spcBef>
                <a:spcPts val="0"/>
              </a:spcBef>
              <a:spcAft>
                <a:spcPts val="0"/>
              </a:spcAft>
            </a:pPr>
            <a:br>
              <a:rPr lang="en-US" b="1" i="0" u="none" strike="noStrike" dirty="0">
                <a:solidFill>
                  <a:srgbClr val="000000"/>
                </a:solidFill>
                <a:effectLst/>
              </a:rPr>
            </a:br>
            <a:r>
              <a:rPr lang="en-US" b="1" i="0" u="none" strike="noStrike" dirty="0">
                <a:solidFill>
                  <a:srgbClr val="000000"/>
                </a:solidFill>
                <a:effectLst/>
              </a:rPr>
              <a:t>To create a new obituary, hover over the specific tab and click                                                                           New Obituary or click the tab and press +New Obituary                                                                                   in the top right corner of the screen.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Obituaries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79E12D09-31F7-1DB0-4122-59A5772958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1528" y="2557809"/>
            <a:ext cx="2409719" cy="1175631"/>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C73F22FD-F1B2-47A3-63DC-CC92478D7B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14" y="3864290"/>
            <a:ext cx="7772400" cy="1229809"/>
          </a:xfrm>
          <a:prstGeom prst="rect">
            <a:avLst/>
          </a:prstGeom>
          <a:ln>
            <a:solidFill>
              <a:schemeClr val="tx1"/>
            </a:solidFill>
          </a:ln>
        </p:spPr>
      </p:pic>
      <p:sp>
        <p:nvSpPr>
          <p:cNvPr id="9" name="Right Arrow 8">
            <a:extLst>
              <a:ext uri="{FF2B5EF4-FFF2-40B4-BE49-F238E27FC236}">
                <a16:creationId xmlns:a16="http://schemas.microsoft.com/office/drawing/2014/main" id="{353D998A-A1EF-63D3-F598-6159E26C5A8C}"/>
              </a:ext>
            </a:extLst>
          </p:cNvPr>
          <p:cNvSpPr/>
          <p:nvPr/>
        </p:nvSpPr>
        <p:spPr>
          <a:xfrm>
            <a:off x="5882324" y="428774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E76B3A95-838C-FC73-D4D9-C3A4612C44D7}"/>
              </a:ext>
            </a:extLst>
          </p:cNvPr>
          <p:cNvSpPr/>
          <p:nvPr/>
        </p:nvSpPr>
        <p:spPr>
          <a:xfrm rot="10800000">
            <a:off x="8112429" y="2951111"/>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35986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646331"/>
          </a:xfrm>
          <a:prstGeom prst="rect">
            <a:avLst/>
          </a:prstGeom>
          <a:noFill/>
        </p:spPr>
        <p:txBody>
          <a:bodyPr wrap="square" rtlCol="0">
            <a:spAutoFit/>
          </a:bodyPr>
          <a:lstStyle/>
          <a:p>
            <a:pPr algn="l" rtl="0" fontAlgn="base">
              <a:spcBef>
                <a:spcPts val="0"/>
              </a:spcBef>
              <a:spcAft>
                <a:spcPts val="0"/>
              </a:spcAft>
              <a:buFont typeface="+mj-lt"/>
              <a:buAutoNum type="arabicPeriod"/>
            </a:pPr>
            <a:r>
              <a:rPr lang="en-US" sz="1800" b="1" i="0" u="none" strike="noStrike" dirty="0">
                <a:solidFill>
                  <a:srgbClr val="000000"/>
                </a:solidFill>
                <a:effectLst/>
              </a:rPr>
              <a:t> In the Obituary Information box, insert the name of the deceased, their date of birth, and their date of death.</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Obituaries</a:t>
            </a:r>
            <a:endParaRPr sz="4000" dirty="0"/>
          </a:p>
        </p:txBody>
      </p:sp>
      <p:pic>
        <p:nvPicPr>
          <p:cNvPr id="4" name="Picture 3" descr="Application&#10;&#10;Description automatically generated with medium confidence">
            <a:extLst>
              <a:ext uri="{FF2B5EF4-FFF2-40B4-BE49-F238E27FC236}">
                <a16:creationId xmlns:a16="http://schemas.microsoft.com/office/drawing/2014/main" id="{D7B9CACC-5E14-0DBF-4959-D57080DAB6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650" y="2202138"/>
            <a:ext cx="7772400" cy="1926411"/>
          </a:xfrm>
          <a:prstGeom prst="rect">
            <a:avLst/>
          </a:prstGeom>
          <a:ln>
            <a:solidFill>
              <a:schemeClr val="tx1"/>
            </a:solidFill>
          </a:ln>
        </p:spPr>
      </p:pic>
    </p:spTree>
    <p:extLst>
      <p:ext uri="{BB962C8B-B14F-4D97-AF65-F5344CB8AC3E}">
        <p14:creationId xmlns:p14="http://schemas.microsoft.com/office/powerpoint/2010/main" val="14020630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081524"/>
            <a:ext cx="4571999" cy="2677656"/>
          </a:xfrm>
          <a:prstGeom prst="rect">
            <a:avLst/>
          </a:prstGeom>
          <a:noFill/>
        </p:spPr>
        <p:txBody>
          <a:bodyPr wrap="square" rtlCol="0">
            <a:spAutoFit/>
          </a:bodyPr>
          <a:lstStyle/>
          <a:p>
            <a:pPr fontAlgn="base"/>
            <a:r>
              <a:rPr lang="en-US" sz="2400" b="1" i="0" u="none" strike="noStrike" dirty="0">
                <a:solidFill>
                  <a:srgbClr val="000000"/>
                </a:solidFill>
                <a:effectLst/>
              </a:rPr>
              <a:t>2. </a:t>
            </a:r>
            <a:r>
              <a:rPr lang="en-US" sz="2400" b="1" dirty="0"/>
              <a:t>In the Services Information box, choose the funeral home name. </a:t>
            </a:r>
          </a:p>
          <a:p>
            <a:pPr fontAlgn="base"/>
            <a:endParaRPr lang="en-US" sz="2400" b="1" dirty="0"/>
          </a:p>
          <a:p>
            <a:pPr fontAlgn="base"/>
            <a:r>
              <a:rPr lang="en-US" sz="2400" b="1" dirty="0"/>
              <a:t>For visitation, service, burial, and/or cremation, put the date and time of each one, and the name and address.</a:t>
            </a:r>
            <a:endParaRPr lang="en-US" sz="20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Obituaries</a:t>
            </a:r>
            <a:endParaRPr sz="4000" dirty="0"/>
          </a:p>
        </p:txBody>
      </p:sp>
      <p:pic>
        <p:nvPicPr>
          <p:cNvPr id="4" name="Picture 3" descr="Graphical user interface, website&#10;&#10;Description automatically generated">
            <a:extLst>
              <a:ext uri="{FF2B5EF4-FFF2-40B4-BE49-F238E27FC236}">
                <a16:creationId xmlns:a16="http://schemas.microsoft.com/office/drawing/2014/main" id="{6D83BCA6-975E-111D-23CA-FCE869D1DC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1746" y="1176358"/>
            <a:ext cx="4249704" cy="3875484"/>
          </a:xfrm>
          <a:prstGeom prst="rect">
            <a:avLst/>
          </a:prstGeom>
          <a:ln>
            <a:solidFill>
              <a:schemeClr val="tx1"/>
            </a:solidFill>
          </a:ln>
        </p:spPr>
      </p:pic>
    </p:spTree>
    <p:extLst>
      <p:ext uri="{BB962C8B-B14F-4D97-AF65-F5344CB8AC3E}">
        <p14:creationId xmlns:p14="http://schemas.microsoft.com/office/powerpoint/2010/main" val="18459931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81844"/>
            <a:ext cx="9037674" cy="1815882"/>
          </a:xfrm>
          <a:prstGeom prst="rect">
            <a:avLst/>
          </a:prstGeom>
          <a:noFill/>
        </p:spPr>
        <p:txBody>
          <a:bodyPr wrap="square" rtlCol="0">
            <a:spAutoFit/>
          </a:bodyPr>
          <a:lstStyle/>
          <a:p>
            <a:pPr algn="l" rtl="0" fontAlgn="base">
              <a:spcBef>
                <a:spcPts val="0"/>
              </a:spcBef>
              <a:spcAft>
                <a:spcPts val="0"/>
              </a:spcAft>
            </a:pPr>
            <a:r>
              <a:rPr lang="en-US" b="1" i="0" u="none" strike="noStrike" dirty="0">
                <a:solidFill>
                  <a:srgbClr val="000000"/>
                </a:solidFill>
                <a:effectLst/>
              </a:rPr>
              <a:t>3. In the Listing Description box, paste a description of the deceased given to you by the family or funeral home.</a:t>
            </a: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Obituaries</a:t>
            </a:r>
            <a:endParaRPr sz="4000" dirty="0"/>
          </a:p>
        </p:txBody>
      </p:sp>
      <p:pic>
        <p:nvPicPr>
          <p:cNvPr id="4" name="Picture 3" descr="Graphical user interface, text, application&#10;&#10;Description automatically generated">
            <a:extLst>
              <a:ext uri="{FF2B5EF4-FFF2-40B4-BE49-F238E27FC236}">
                <a16:creationId xmlns:a16="http://schemas.microsoft.com/office/drawing/2014/main" id="{3ED68E39-6503-3A7B-85F6-ACD934AFE1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7212" y="1697126"/>
            <a:ext cx="5482704" cy="3273749"/>
          </a:xfrm>
          <a:prstGeom prst="rect">
            <a:avLst/>
          </a:prstGeom>
          <a:ln>
            <a:solidFill>
              <a:schemeClr val="tx1"/>
            </a:solidFill>
          </a:ln>
        </p:spPr>
      </p:pic>
    </p:spTree>
    <p:extLst>
      <p:ext uri="{BB962C8B-B14F-4D97-AF65-F5344CB8AC3E}">
        <p14:creationId xmlns:p14="http://schemas.microsoft.com/office/powerpoint/2010/main" val="25171760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400110"/>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4. In Photos and Videos, insert any photos and videos of the deceased.</a:t>
            </a:r>
            <a:endParaRPr lang="en-US" sz="1800" b="0"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Obituaries</a:t>
            </a:r>
            <a:endParaRPr sz="4000" dirty="0"/>
          </a:p>
        </p:txBody>
      </p:sp>
      <p:pic>
        <p:nvPicPr>
          <p:cNvPr id="4" name="Picture 3" descr="Graphical user interface, text, application, email&#10;&#10;Description automatically generated">
            <a:extLst>
              <a:ext uri="{FF2B5EF4-FFF2-40B4-BE49-F238E27FC236}">
                <a16:creationId xmlns:a16="http://schemas.microsoft.com/office/drawing/2014/main" id="{18DF3DD4-986C-A7C9-7DE0-B15048999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2156" y="1734531"/>
            <a:ext cx="4839687" cy="3276993"/>
          </a:xfrm>
          <a:prstGeom prst="rect">
            <a:avLst/>
          </a:prstGeom>
          <a:ln>
            <a:solidFill>
              <a:schemeClr val="tx1"/>
            </a:solidFill>
          </a:ln>
        </p:spPr>
      </p:pic>
    </p:spTree>
    <p:extLst>
      <p:ext uri="{BB962C8B-B14F-4D97-AF65-F5344CB8AC3E}">
        <p14:creationId xmlns:p14="http://schemas.microsoft.com/office/powerpoint/2010/main" val="13546299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2400657"/>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5. In the Approve/Publish box, make sure to check off approved and published if you're ready for the obituary to go live. You can mark to include it in the Enews as well.</a:t>
            </a:r>
          </a:p>
          <a:p>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Obituaries</a:t>
            </a:r>
            <a:endParaRPr sz="4000" dirty="0"/>
          </a:p>
        </p:txBody>
      </p:sp>
      <p:pic>
        <p:nvPicPr>
          <p:cNvPr id="4" name="Picture 3" descr="Graphical user interface, text, application&#10;&#10;Description automatically generated">
            <a:extLst>
              <a:ext uri="{FF2B5EF4-FFF2-40B4-BE49-F238E27FC236}">
                <a16:creationId xmlns:a16="http://schemas.microsoft.com/office/drawing/2014/main" id="{CE96F302-890B-AD20-C2CC-4AE3DDC694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2638" y="2053091"/>
            <a:ext cx="5232400" cy="2832100"/>
          </a:xfrm>
          <a:prstGeom prst="rect">
            <a:avLst/>
          </a:prstGeom>
          <a:ln>
            <a:solidFill>
              <a:schemeClr val="tx1"/>
            </a:solidFill>
          </a:ln>
        </p:spPr>
      </p:pic>
      <p:sp>
        <p:nvSpPr>
          <p:cNvPr id="7" name="Right Arrow 6">
            <a:extLst>
              <a:ext uri="{FF2B5EF4-FFF2-40B4-BE49-F238E27FC236}">
                <a16:creationId xmlns:a16="http://schemas.microsoft.com/office/drawing/2014/main" id="{255C5241-C50C-C323-C096-38D2479A0760}"/>
              </a:ext>
            </a:extLst>
          </p:cNvPr>
          <p:cNvSpPr/>
          <p:nvPr/>
        </p:nvSpPr>
        <p:spPr>
          <a:xfrm>
            <a:off x="1183197" y="3411578"/>
            <a:ext cx="987973" cy="22873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C612A1E6-80E8-7076-1D13-17F975283655}"/>
              </a:ext>
            </a:extLst>
          </p:cNvPr>
          <p:cNvSpPr/>
          <p:nvPr/>
        </p:nvSpPr>
        <p:spPr>
          <a:xfrm>
            <a:off x="1183197" y="3858149"/>
            <a:ext cx="987973" cy="22873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BD691EB1-F0A2-19B2-8B51-E4DCD6B2DF5C}"/>
              </a:ext>
            </a:extLst>
          </p:cNvPr>
          <p:cNvSpPr/>
          <p:nvPr/>
        </p:nvSpPr>
        <p:spPr>
          <a:xfrm>
            <a:off x="1183197" y="4311021"/>
            <a:ext cx="987973" cy="22873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42616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738664"/>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6. In the Posting box, insert your town.</a:t>
            </a: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Obituaries</a:t>
            </a:r>
            <a:endParaRPr sz="4000" dirty="0"/>
          </a:p>
        </p:txBody>
      </p:sp>
      <p:pic>
        <p:nvPicPr>
          <p:cNvPr id="4" name="Picture 3" descr="Graphical user interface, text, application&#10;&#10;Description automatically generated">
            <a:extLst>
              <a:ext uri="{FF2B5EF4-FFF2-40B4-BE49-F238E27FC236}">
                <a16:creationId xmlns:a16="http://schemas.microsoft.com/office/drawing/2014/main" id="{660B2EB3-4F34-56E9-6710-E419453E09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5482" y="2154062"/>
            <a:ext cx="5232400" cy="2171700"/>
          </a:xfrm>
          <a:prstGeom prst="rect">
            <a:avLst/>
          </a:prstGeom>
          <a:ln>
            <a:solidFill>
              <a:schemeClr val="tx1"/>
            </a:solidFill>
          </a:ln>
        </p:spPr>
      </p:pic>
      <p:sp>
        <p:nvSpPr>
          <p:cNvPr id="7" name="Right Arrow 6">
            <a:extLst>
              <a:ext uri="{FF2B5EF4-FFF2-40B4-BE49-F238E27FC236}">
                <a16:creationId xmlns:a16="http://schemas.microsoft.com/office/drawing/2014/main" id="{BABE6422-BC69-A17F-54AB-5FAD321C2F07}"/>
              </a:ext>
            </a:extLst>
          </p:cNvPr>
          <p:cNvSpPr/>
          <p:nvPr/>
        </p:nvSpPr>
        <p:spPr>
          <a:xfrm>
            <a:off x="2243717" y="292852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19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91270"/>
            <a:ext cx="3704733" cy="2554545"/>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When content is submitted on front end:</a:t>
            </a:r>
          </a:p>
          <a:p>
            <a:pPr marL="342900" indent="-342900" algn="l" rtl="0" fontAlgn="base">
              <a:spcBef>
                <a:spcPts val="0"/>
              </a:spcBef>
              <a:spcAft>
                <a:spcPts val="0"/>
              </a:spcAft>
              <a:buFont typeface="Arial" panose="020B0604020202020204" pitchFamily="34" charset="0"/>
              <a:buChar char="•"/>
            </a:pPr>
            <a:r>
              <a:rPr lang="en-US" sz="2000" b="1" dirty="0">
                <a:solidFill>
                  <a:srgbClr val="000000"/>
                </a:solidFill>
              </a:rPr>
              <a:t>Will appear on back end for franchisee/editor to post</a:t>
            </a:r>
          </a:p>
          <a:p>
            <a:pPr marL="342900" indent="-34290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Paid content = paid item</a:t>
            </a:r>
          </a:p>
          <a:p>
            <a:pPr marL="342900" indent="-342900" algn="l" rtl="0" fontAlgn="base">
              <a:spcBef>
                <a:spcPts val="0"/>
              </a:spcBef>
              <a:spcAft>
                <a:spcPts val="0"/>
              </a:spcAft>
              <a:buFont typeface="Arial" panose="020B0604020202020204" pitchFamily="34" charset="0"/>
              <a:buChar char="•"/>
            </a:pPr>
            <a:r>
              <a:rPr lang="en-US" sz="2000" b="1" dirty="0">
                <a:solidFill>
                  <a:srgbClr val="000000"/>
                </a:solidFill>
              </a:rPr>
              <a:t>Advertiser = free (advertiser)</a:t>
            </a:r>
          </a:p>
          <a:p>
            <a:pPr marL="342900" indent="-34290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Sent from account with granted exemption = free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pic>
        <p:nvPicPr>
          <p:cNvPr id="11" name="Picture 10" descr="Graphical user interface, text, application, chat or text message, email&#10;&#10;Description automatically generated">
            <a:extLst>
              <a:ext uri="{FF2B5EF4-FFF2-40B4-BE49-F238E27FC236}">
                <a16:creationId xmlns:a16="http://schemas.microsoft.com/office/drawing/2014/main" id="{495036F0-C092-A79A-EED7-A436DC25AA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4733" y="1671425"/>
            <a:ext cx="5205953" cy="2211679"/>
          </a:xfrm>
          <a:prstGeom prst="rect">
            <a:avLst/>
          </a:prstGeom>
        </p:spPr>
      </p:pic>
    </p:spTree>
    <p:extLst>
      <p:ext uri="{BB962C8B-B14F-4D97-AF65-F5344CB8AC3E}">
        <p14:creationId xmlns:p14="http://schemas.microsoft.com/office/powerpoint/2010/main" val="25949811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846659"/>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7. Click Create Obituary when you are finished.</a:t>
            </a:r>
          </a:p>
          <a:p>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Obituaries</a:t>
            </a:r>
            <a:endParaRPr sz="4000" dirty="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2D35F6C3-FC70-E361-6FF6-0136672461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6888" y="1897299"/>
            <a:ext cx="4612775" cy="2821406"/>
          </a:xfrm>
          <a:prstGeom prst="rect">
            <a:avLst/>
          </a:prstGeom>
          <a:ln>
            <a:solidFill>
              <a:schemeClr val="tx1"/>
            </a:solidFill>
          </a:ln>
        </p:spPr>
      </p:pic>
      <p:sp>
        <p:nvSpPr>
          <p:cNvPr id="7" name="Right Arrow 6">
            <a:extLst>
              <a:ext uri="{FF2B5EF4-FFF2-40B4-BE49-F238E27FC236}">
                <a16:creationId xmlns:a16="http://schemas.microsoft.com/office/drawing/2014/main" id="{0661EC4D-D4ED-64C9-2F9A-C6516D6BB400}"/>
              </a:ext>
            </a:extLst>
          </p:cNvPr>
          <p:cNvSpPr/>
          <p:nvPr/>
        </p:nvSpPr>
        <p:spPr>
          <a:xfrm>
            <a:off x="3318373" y="4135156"/>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1152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3970318"/>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The Towns tab is where you will go to create the custom look and feel for your site. </a:t>
            </a:r>
          </a:p>
          <a:p>
            <a:pPr algn="l" rtl="0" fontAlgn="base">
              <a:spcBef>
                <a:spcPts val="0"/>
              </a:spcBef>
              <a:spcAft>
                <a:spcPts val="0"/>
              </a:spcAft>
            </a:pPr>
            <a:endParaRPr lang="en-US" sz="2400" b="1" i="0" u="none" strike="noStrike" dirty="0">
              <a:solidFill>
                <a:srgbClr val="000000"/>
              </a:solidFill>
              <a:effectLst/>
            </a:endParaRPr>
          </a:p>
          <a:p>
            <a:pPr algn="l" rtl="0" fontAlgn="base">
              <a:spcBef>
                <a:spcPts val="0"/>
              </a:spcBef>
              <a:spcAft>
                <a:spcPts val="0"/>
              </a:spcAft>
            </a:pPr>
            <a:r>
              <a:rPr lang="en-US" sz="2400" b="1" i="0" u="none" strike="noStrike" dirty="0">
                <a:solidFill>
                  <a:srgbClr val="000000"/>
                </a:solidFill>
                <a:effectLst/>
              </a:rPr>
              <a:t>This is where you can move sections around, add new sections and columns (after they’ve been created by corporate) and add/remove advertising blocks as needed. </a:t>
            </a:r>
          </a:p>
          <a:p>
            <a:pPr algn="l" rtl="0" fontAlgn="base">
              <a:spcBef>
                <a:spcPts val="0"/>
              </a:spcBef>
              <a:spcAft>
                <a:spcPts val="0"/>
              </a:spcAft>
            </a:pPr>
            <a:endParaRPr lang="en-US" sz="2400" b="1" dirty="0">
              <a:solidFill>
                <a:srgbClr val="000000"/>
              </a:solidFill>
            </a:endParaRPr>
          </a:p>
          <a:p>
            <a:pPr algn="l" rtl="0" fontAlgn="base">
              <a:spcBef>
                <a:spcPts val="0"/>
              </a:spcBef>
              <a:spcAft>
                <a:spcPts val="0"/>
              </a:spcAft>
            </a:pPr>
            <a:r>
              <a:rPr lang="en-US" sz="2400" b="1" i="0" u="none" strike="noStrike" dirty="0">
                <a:solidFill>
                  <a:srgbClr val="000000"/>
                </a:solidFill>
                <a:effectLst/>
              </a:rPr>
              <a:t>Note: Contact Darlene Cullen (dcullen@tapinto.net) prior to customizing your site.</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Towns</a:t>
            </a:r>
            <a:endParaRPr sz="4000" dirty="0"/>
          </a:p>
        </p:txBody>
      </p:sp>
    </p:spTree>
    <p:extLst>
      <p:ext uri="{BB962C8B-B14F-4D97-AF65-F5344CB8AC3E}">
        <p14:creationId xmlns:p14="http://schemas.microsoft.com/office/powerpoint/2010/main" val="10770375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0" y="1191270"/>
            <a:ext cx="3704733" cy="39702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dirty="0">
                <a:solidFill>
                  <a:srgbClr val="000000"/>
                </a:solidFill>
                <a:latin typeface="Calibri" panose="020F0502020204030204" pitchFamily="34" charset="0"/>
                <a:ea typeface="Calibri"/>
                <a:cs typeface="Calibri" panose="020F0502020204030204" pitchFamily="34" charset="0"/>
                <a:sym typeface="Calibri"/>
              </a:rPr>
              <a:t>Go to Admin CMS</a:t>
            </a:r>
            <a:endParaRPr sz="18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800" b="1"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457200" algn="l" rtl="0">
              <a:spcBef>
                <a:spcPts val="0"/>
              </a:spcBef>
              <a:spcAft>
                <a:spcPts val="0"/>
              </a:spcAft>
              <a:buFont typeface="Arial" panose="020B0604020202020204" pitchFamily="34" charset="0"/>
              <a:buChar char="•"/>
            </a:pPr>
            <a:r>
              <a:rPr lang="en-US" sz="2800" b="1" i="0" u="none" strike="noStrike" cap="none" dirty="0">
                <a:solidFill>
                  <a:srgbClr val="000000"/>
                </a:solidFill>
                <a:latin typeface="Calibri" panose="020F0502020204030204" pitchFamily="34" charset="0"/>
                <a:ea typeface="Calibri"/>
                <a:cs typeface="Calibri" panose="020F0502020204030204" pitchFamily="34" charset="0"/>
                <a:sym typeface="Calibri"/>
              </a:rPr>
              <a:t>Click on towns tab</a:t>
            </a:r>
            <a:endParaRPr sz="1800" dirty="0">
              <a:latin typeface="Calibri" panose="020F0502020204030204" pitchFamily="34" charset="0"/>
              <a:cs typeface="Calibri" panose="020F0502020204030204" pitchFamily="34" charset="0"/>
            </a:endParaRPr>
          </a:p>
          <a:p>
            <a:pPr marL="457200" marR="0" lvl="0" indent="-457200" algn="l" rtl="0">
              <a:spcBef>
                <a:spcPts val="0"/>
              </a:spcBef>
              <a:spcAft>
                <a:spcPts val="0"/>
              </a:spcAft>
              <a:buFont typeface="Arial" panose="020B0604020202020204" pitchFamily="34" charset="0"/>
              <a:buChar char="•"/>
            </a:pPr>
            <a:endParaRPr sz="2800" b="1"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457200" algn="l" rtl="0">
              <a:spcBef>
                <a:spcPts val="0"/>
              </a:spcBef>
              <a:spcAft>
                <a:spcPts val="0"/>
              </a:spcAft>
              <a:buFont typeface="Arial" panose="020B0604020202020204" pitchFamily="34" charset="0"/>
              <a:buChar char="•"/>
            </a:pPr>
            <a:r>
              <a:rPr lang="en-US" sz="2800" b="1" i="0" u="none" strike="noStrike" cap="none" dirty="0">
                <a:solidFill>
                  <a:srgbClr val="000000"/>
                </a:solidFill>
                <a:latin typeface="Calibri" panose="020F0502020204030204" pitchFamily="34" charset="0"/>
                <a:ea typeface="Calibri"/>
                <a:cs typeface="Calibri" panose="020F0502020204030204" pitchFamily="34" charset="0"/>
                <a:sym typeface="Calibri"/>
              </a:rPr>
              <a:t>Click on the name of your town, shown in green</a:t>
            </a:r>
            <a:endParaRPr sz="1800" dirty="0">
              <a:latin typeface="Calibri" panose="020F0502020204030204" pitchFamily="34" charset="0"/>
              <a:cs typeface="Calibri" panose="020F0502020204030204" pitchFamily="34" charset="0"/>
            </a:endParaRPr>
          </a:p>
          <a:p>
            <a:pPr marL="457200" marR="0" lvl="0" indent="-457200" algn="l" rtl="0">
              <a:spcBef>
                <a:spcPts val="0"/>
              </a:spcBef>
              <a:spcAft>
                <a:spcPts val="0"/>
              </a:spcAft>
              <a:buFont typeface="Arial" panose="020B0604020202020204" pitchFamily="34" charset="0"/>
              <a:buChar char="•"/>
            </a:pPr>
            <a:endParaRPr sz="2800" b="1"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457200" algn="l" rtl="0">
              <a:spcBef>
                <a:spcPts val="0"/>
              </a:spcBef>
              <a:spcAft>
                <a:spcPts val="0"/>
              </a:spcAft>
              <a:buFont typeface="Arial" panose="020B0604020202020204" pitchFamily="34" charset="0"/>
              <a:buChar char="•"/>
            </a:pPr>
            <a:r>
              <a:rPr lang="en-US" sz="2800" b="1" i="0" u="none" strike="noStrike" cap="none" dirty="0">
                <a:solidFill>
                  <a:srgbClr val="000000"/>
                </a:solidFill>
                <a:latin typeface="Calibri" panose="020F0502020204030204" pitchFamily="34" charset="0"/>
                <a:ea typeface="Calibri"/>
                <a:cs typeface="Calibri" panose="020F0502020204030204" pitchFamily="34" charset="0"/>
                <a:sym typeface="Calibri"/>
              </a:rPr>
              <a:t>Click edit menu</a:t>
            </a:r>
            <a:endParaRPr sz="1800" dirty="0">
              <a:latin typeface="Calibri" panose="020F0502020204030204" pitchFamily="34" charset="0"/>
              <a:cs typeface="Calibri" panose="020F0502020204030204" pitchFamily="34" charset="0"/>
            </a:endParaRPr>
          </a:p>
        </p:txBody>
      </p:sp>
      <p:sp>
        <p:nvSpPr>
          <p:cNvPr id="85" name="Google Shape;85;p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en-US" sz="3600" b="1" dirty="0">
                <a:solidFill>
                  <a:srgbClr val="FFFFFF"/>
                </a:solidFill>
              </a:rPr>
              <a:t>New Sponsorship</a:t>
            </a:r>
            <a:endParaRPr dirty="0"/>
          </a:p>
        </p:txBody>
      </p:sp>
      <p:sp>
        <p:nvSpPr>
          <p:cNvPr id="86" name="Google Shape;86;p1"/>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5200" b="1" i="0" u="none" strike="noStrike" cap="none" dirty="0">
                <a:solidFill>
                  <a:srgbClr val="FFFFFF"/>
                </a:solidFill>
                <a:latin typeface="Calibri"/>
                <a:ea typeface="Calibri"/>
                <a:cs typeface="Calibri"/>
                <a:sym typeface="Calibri"/>
              </a:rPr>
              <a:t>How to Customize Your Nav Bar</a:t>
            </a:r>
            <a:endParaRPr sz="5200" b="0" i="0" u="none" strike="noStrike" cap="none" dirty="0">
              <a:solidFill>
                <a:schemeClr val="dk1"/>
              </a:solidFill>
              <a:latin typeface="Calibri"/>
              <a:ea typeface="Calibri"/>
              <a:cs typeface="Calibri"/>
              <a:sym typeface="Calibri"/>
            </a:endParaRPr>
          </a:p>
        </p:txBody>
      </p:sp>
      <p:pic>
        <p:nvPicPr>
          <p:cNvPr id="87" name="Google Shape;87;p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04733" y="1332866"/>
            <a:ext cx="5134467" cy="3485524"/>
          </a:xfrm>
          <a:prstGeom prst="rect">
            <a:avLst/>
          </a:prstGeom>
          <a:noFill/>
          <a:ln>
            <a:noFill/>
          </a:ln>
        </p:spPr>
      </p:pic>
      <p:sp>
        <p:nvSpPr>
          <p:cNvPr id="2" name="Right Arrow 1">
            <a:extLst>
              <a:ext uri="{FF2B5EF4-FFF2-40B4-BE49-F238E27FC236}">
                <a16:creationId xmlns:a16="http://schemas.microsoft.com/office/drawing/2014/main" id="{96251A80-699F-1741-411F-667EE6F74FC4}"/>
              </a:ext>
            </a:extLst>
          </p:cNvPr>
          <p:cNvSpPr/>
          <p:nvPr/>
        </p:nvSpPr>
        <p:spPr>
          <a:xfrm rot="18534997">
            <a:off x="7229359" y="224829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p:nvPr/>
        </p:nvSpPr>
        <p:spPr>
          <a:xfrm>
            <a:off x="1" y="1191270"/>
            <a:ext cx="3332950" cy="3970277"/>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Font typeface="Arial" panose="020B0604020202020204" pitchFamily="34" charset="0"/>
              <a:buChar char="•"/>
            </a:pPr>
            <a:r>
              <a:rPr lang="en-US" sz="2800" b="1" i="0" u="none" strike="noStrike" cap="none" dirty="0">
                <a:solidFill>
                  <a:srgbClr val="000000"/>
                </a:solidFill>
                <a:latin typeface="Calibri" panose="020F0502020204030204" pitchFamily="34" charset="0"/>
                <a:ea typeface="Calibri"/>
                <a:cs typeface="Calibri" panose="020F0502020204030204" pitchFamily="34" charset="0"/>
                <a:sym typeface="Calibri"/>
              </a:rPr>
              <a:t>Click add menu item</a:t>
            </a:r>
            <a:endParaRPr sz="2800" dirty="0">
              <a:latin typeface="Calibri" panose="020F0502020204030204" pitchFamily="34" charset="0"/>
              <a:cs typeface="Calibri" panose="020F0502020204030204" pitchFamily="34" charset="0"/>
            </a:endParaRPr>
          </a:p>
          <a:p>
            <a:pPr marL="457200" marR="0" lvl="0" indent="-457200" algn="l" rtl="0">
              <a:spcBef>
                <a:spcPts val="0"/>
              </a:spcBef>
              <a:spcAft>
                <a:spcPts val="0"/>
              </a:spcAft>
              <a:buFont typeface="Arial" panose="020B0604020202020204" pitchFamily="34" charset="0"/>
              <a:buChar char="•"/>
            </a:pPr>
            <a:endParaRPr sz="2800" b="1"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457200" algn="l" rtl="0">
              <a:spcBef>
                <a:spcPts val="0"/>
              </a:spcBef>
              <a:spcAft>
                <a:spcPts val="0"/>
              </a:spcAft>
              <a:buFont typeface="Arial" panose="020B0604020202020204" pitchFamily="34" charset="0"/>
              <a:buChar char="•"/>
            </a:pPr>
            <a:r>
              <a:rPr lang="en-US" sz="2800" b="1" i="0" u="none" strike="noStrike" cap="none" dirty="0">
                <a:solidFill>
                  <a:srgbClr val="000000"/>
                </a:solidFill>
                <a:latin typeface="Calibri" panose="020F0502020204030204" pitchFamily="34" charset="0"/>
                <a:ea typeface="Calibri"/>
                <a:cs typeface="Calibri" panose="020F0502020204030204" pitchFamily="34" charset="0"/>
                <a:sym typeface="Calibri"/>
              </a:rPr>
              <a:t>Chose item</a:t>
            </a:r>
            <a:endParaRPr sz="2800" dirty="0">
              <a:latin typeface="Calibri" panose="020F0502020204030204" pitchFamily="34" charset="0"/>
              <a:cs typeface="Calibri" panose="020F0502020204030204" pitchFamily="34" charset="0"/>
            </a:endParaRPr>
          </a:p>
          <a:p>
            <a:pPr marL="457200" marR="0" lvl="0" indent="-457200" algn="l" rtl="0">
              <a:spcBef>
                <a:spcPts val="0"/>
              </a:spcBef>
              <a:spcAft>
                <a:spcPts val="0"/>
              </a:spcAft>
              <a:buFont typeface="Arial" panose="020B0604020202020204" pitchFamily="34" charset="0"/>
              <a:buChar char="•"/>
            </a:pPr>
            <a:endParaRPr sz="2800" b="1"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457200" algn="l" rtl="0">
              <a:spcBef>
                <a:spcPts val="0"/>
              </a:spcBef>
              <a:spcAft>
                <a:spcPts val="0"/>
              </a:spcAft>
              <a:buFont typeface="Arial" panose="020B0604020202020204" pitchFamily="34" charset="0"/>
              <a:buChar char="•"/>
            </a:pPr>
            <a:r>
              <a:rPr lang="en-US" sz="2800" b="1" i="0" u="none" strike="noStrike" cap="none" dirty="0">
                <a:solidFill>
                  <a:srgbClr val="000000"/>
                </a:solidFill>
                <a:latin typeface="Calibri" panose="020F0502020204030204" pitchFamily="34" charset="0"/>
                <a:ea typeface="Calibri"/>
                <a:cs typeface="Calibri" panose="020F0502020204030204" pitchFamily="34" charset="0"/>
                <a:sym typeface="Calibri"/>
              </a:rPr>
              <a:t>Repeat if necessary to     add multiple items</a:t>
            </a:r>
            <a:endParaRPr sz="2800" dirty="0">
              <a:latin typeface="Calibri" panose="020F0502020204030204" pitchFamily="34" charset="0"/>
              <a:cs typeface="Calibri" panose="020F0502020204030204" pitchFamily="34" charset="0"/>
            </a:endParaRPr>
          </a:p>
        </p:txBody>
      </p:sp>
      <p:sp>
        <p:nvSpPr>
          <p:cNvPr id="94" name="Google Shape;94;p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en-US" sz="3600" b="1" dirty="0">
                <a:solidFill>
                  <a:srgbClr val="FFFFFF"/>
                </a:solidFill>
              </a:rPr>
              <a:t>New Sponsorship</a:t>
            </a:r>
            <a:endParaRPr dirty="0"/>
          </a:p>
        </p:txBody>
      </p:sp>
      <p:sp>
        <p:nvSpPr>
          <p:cNvPr id="95" name="Google Shape;95;p2"/>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5200" b="1" i="0" u="none" strike="noStrike" cap="none" dirty="0">
                <a:solidFill>
                  <a:srgbClr val="FFFFFF"/>
                </a:solidFill>
                <a:latin typeface="Calibri"/>
                <a:ea typeface="Calibri"/>
                <a:cs typeface="Calibri"/>
                <a:sym typeface="Calibri"/>
              </a:rPr>
              <a:t>How to Customize Your Nav Bar</a:t>
            </a:r>
            <a:endParaRPr sz="5200" b="0" i="0" u="none" strike="noStrike" cap="none" dirty="0">
              <a:solidFill>
                <a:schemeClr val="dk1"/>
              </a:solidFill>
              <a:latin typeface="Calibri"/>
              <a:ea typeface="Calibri"/>
              <a:cs typeface="Calibri"/>
              <a:sym typeface="Calibri"/>
            </a:endParaRPr>
          </a:p>
        </p:txBody>
      </p:sp>
      <p:pic>
        <p:nvPicPr>
          <p:cNvPr id="96" name="Google Shape;96;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32950" y="1268037"/>
            <a:ext cx="5237124" cy="2964025"/>
          </a:xfrm>
          <a:prstGeom prst="rect">
            <a:avLst/>
          </a:prstGeom>
          <a:noFill/>
          <a:ln>
            <a:noFill/>
          </a:ln>
        </p:spPr>
      </p:pic>
      <p:sp>
        <p:nvSpPr>
          <p:cNvPr id="2" name="Right Arrow 1">
            <a:extLst>
              <a:ext uri="{FF2B5EF4-FFF2-40B4-BE49-F238E27FC236}">
                <a16:creationId xmlns:a16="http://schemas.microsoft.com/office/drawing/2014/main" id="{F6F65B0E-19D2-1534-2335-8329EF8356A2}"/>
              </a:ext>
            </a:extLst>
          </p:cNvPr>
          <p:cNvSpPr/>
          <p:nvPr/>
        </p:nvSpPr>
        <p:spPr>
          <a:xfrm rot="18991485">
            <a:off x="2743021" y="372494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a:extLst>
              <a:ext uri="{FF2B5EF4-FFF2-40B4-BE49-F238E27FC236}">
                <a16:creationId xmlns:a16="http://schemas.microsoft.com/office/drawing/2014/main" id="{EDE68FCB-EB75-C9DB-14BA-7AF614A8CDE5}"/>
              </a:ext>
            </a:extLst>
          </p:cNvPr>
          <p:cNvSpPr/>
          <p:nvPr/>
        </p:nvSpPr>
        <p:spPr>
          <a:xfrm rot="18977659">
            <a:off x="3008519" y="423813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4"/>
          <p:cNvSpPr txBox="1"/>
          <p:nvPr/>
        </p:nvSpPr>
        <p:spPr>
          <a:xfrm>
            <a:off x="0" y="1191270"/>
            <a:ext cx="4572000" cy="34778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0" u="none" strike="noStrike" cap="none" dirty="0">
                <a:solidFill>
                  <a:srgbClr val="000000"/>
                </a:solidFill>
                <a:latin typeface="Calibri" panose="020F0502020204030204" pitchFamily="34" charset="0"/>
                <a:ea typeface="Calibri"/>
                <a:cs typeface="Calibri" panose="020F0502020204030204" pitchFamily="34" charset="0"/>
                <a:sym typeface="Calibri"/>
              </a:rPr>
              <a:t>Once items are chosen, you can add drop-down list to menu items</a:t>
            </a:r>
            <a:endParaRPr sz="2200" b="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200" b="1"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342900" marR="0" lvl="0" indent="-342900" algn="l" rtl="0">
              <a:spcBef>
                <a:spcPts val="0"/>
              </a:spcBef>
              <a:spcAft>
                <a:spcPts val="0"/>
              </a:spcAft>
              <a:buFont typeface="Arial" panose="020B0604020202020204" pitchFamily="34" charset="0"/>
              <a:buChar char="•"/>
            </a:pPr>
            <a:r>
              <a:rPr lang="en-US" sz="2200" b="1" i="0" u="none" strike="noStrike" cap="none" dirty="0">
                <a:solidFill>
                  <a:srgbClr val="000000"/>
                </a:solidFill>
                <a:latin typeface="Calibri" panose="020F0502020204030204" pitchFamily="34" charset="0"/>
                <a:ea typeface="Calibri"/>
                <a:cs typeface="Calibri" panose="020F0502020204030204" pitchFamily="34" charset="0"/>
                <a:sym typeface="Calibri"/>
              </a:rPr>
              <a:t>Click add secondary menu item</a:t>
            </a:r>
            <a:endParaRPr sz="2200" b="1"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Font typeface="Arial" panose="020B0604020202020204" pitchFamily="34" charset="0"/>
              <a:buChar char="•"/>
            </a:pPr>
            <a:endParaRPr sz="2200" b="1"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342900" marR="0" lvl="0" indent="-342900" algn="l" rtl="0">
              <a:spcBef>
                <a:spcPts val="0"/>
              </a:spcBef>
              <a:spcAft>
                <a:spcPts val="0"/>
              </a:spcAft>
              <a:buFont typeface="Arial" panose="020B0604020202020204" pitchFamily="34" charset="0"/>
              <a:buChar char="•"/>
            </a:pPr>
            <a:r>
              <a:rPr lang="en-US" sz="2200" b="1" i="0" u="none" strike="noStrike" cap="none" dirty="0">
                <a:solidFill>
                  <a:srgbClr val="000000"/>
                </a:solidFill>
                <a:latin typeface="Calibri" panose="020F0502020204030204" pitchFamily="34" charset="0"/>
                <a:ea typeface="Calibri"/>
                <a:cs typeface="Calibri" panose="020F0502020204030204" pitchFamily="34" charset="0"/>
                <a:sym typeface="Calibri"/>
              </a:rPr>
              <a:t>Choose secondary menu item by clicking blank box</a:t>
            </a:r>
            <a:endParaRPr sz="2200" b="1"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Font typeface="Arial" panose="020B0604020202020204" pitchFamily="34" charset="0"/>
              <a:buChar char="•"/>
            </a:pPr>
            <a:endParaRPr sz="2200" b="1"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342900" marR="0" lvl="0" indent="-342900" algn="l" rtl="0">
              <a:spcBef>
                <a:spcPts val="0"/>
              </a:spcBef>
              <a:spcAft>
                <a:spcPts val="0"/>
              </a:spcAft>
              <a:buFont typeface="Arial" panose="020B0604020202020204" pitchFamily="34" charset="0"/>
              <a:buChar char="•"/>
            </a:pPr>
            <a:r>
              <a:rPr lang="en-US" sz="2200" b="1" i="0" u="none" strike="noStrike" cap="none" dirty="0">
                <a:solidFill>
                  <a:srgbClr val="000000"/>
                </a:solidFill>
                <a:latin typeface="Calibri" panose="020F0502020204030204" pitchFamily="34" charset="0"/>
                <a:ea typeface="Calibri"/>
                <a:cs typeface="Calibri" panose="020F0502020204030204" pitchFamily="34" charset="0"/>
                <a:sym typeface="Calibri"/>
              </a:rPr>
              <a:t>Continue until you’ve added everything from the dropdown list</a:t>
            </a:r>
            <a:endParaRPr sz="2200" b="1" dirty="0">
              <a:latin typeface="Calibri" panose="020F0502020204030204" pitchFamily="34" charset="0"/>
              <a:cs typeface="Calibri" panose="020F0502020204030204" pitchFamily="34" charset="0"/>
            </a:endParaRPr>
          </a:p>
        </p:txBody>
      </p:sp>
      <p:sp>
        <p:nvSpPr>
          <p:cNvPr id="104" name="Google Shape;104;p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en-US" sz="3600" b="1" dirty="0">
                <a:solidFill>
                  <a:srgbClr val="FFFFFF"/>
                </a:solidFill>
              </a:rPr>
              <a:t>New Sponsorship</a:t>
            </a:r>
            <a:endParaRPr dirty="0"/>
          </a:p>
        </p:txBody>
      </p:sp>
      <p:sp>
        <p:nvSpPr>
          <p:cNvPr id="105" name="Google Shape;105;p4"/>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5200" b="1" i="0" u="none" strike="noStrike" cap="none" dirty="0">
                <a:solidFill>
                  <a:srgbClr val="FFFFFF"/>
                </a:solidFill>
                <a:latin typeface="Calibri"/>
                <a:ea typeface="Calibri"/>
                <a:cs typeface="Calibri"/>
                <a:sym typeface="Calibri"/>
              </a:rPr>
              <a:t>How to Customize Your Nav Bar</a:t>
            </a:r>
            <a:endParaRPr sz="5200" b="0" i="0" u="none" strike="noStrike" cap="none" dirty="0">
              <a:solidFill>
                <a:schemeClr val="dk1"/>
              </a:solidFill>
              <a:latin typeface="Calibri"/>
              <a:ea typeface="Calibri"/>
              <a:cs typeface="Calibri"/>
              <a:sym typeface="Calibri"/>
            </a:endParaRPr>
          </a:p>
        </p:txBody>
      </p:sp>
      <p:pic>
        <p:nvPicPr>
          <p:cNvPr id="106" name="Google Shape;106;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51025" y="1252187"/>
            <a:ext cx="3457850" cy="3663824"/>
          </a:xfrm>
          <a:prstGeom prst="rect">
            <a:avLst/>
          </a:prstGeom>
          <a:noFill/>
          <a:ln>
            <a:noFill/>
          </a:ln>
        </p:spPr>
      </p:pic>
      <p:sp>
        <p:nvSpPr>
          <p:cNvPr id="2" name="Right Arrow 1">
            <a:extLst>
              <a:ext uri="{FF2B5EF4-FFF2-40B4-BE49-F238E27FC236}">
                <a16:creationId xmlns:a16="http://schemas.microsoft.com/office/drawing/2014/main" id="{966CB159-DB77-8C7C-5AC5-24DE2A142FE7}"/>
              </a:ext>
            </a:extLst>
          </p:cNvPr>
          <p:cNvSpPr/>
          <p:nvPr/>
        </p:nvSpPr>
        <p:spPr>
          <a:xfrm rot="18677559">
            <a:off x="5239921" y="171413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p:nvPr/>
        </p:nvSpPr>
        <p:spPr>
          <a:xfrm>
            <a:off x="0" y="1191270"/>
            <a:ext cx="3704733" cy="310850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Font typeface="Arial" panose="020B0604020202020204" pitchFamily="34" charset="0"/>
              <a:buChar char="•"/>
            </a:pPr>
            <a:r>
              <a:rPr lang="en-US" sz="2800" b="1" i="0" u="none" strike="noStrike" cap="none" dirty="0">
                <a:solidFill>
                  <a:srgbClr val="000000"/>
                </a:solidFill>
                <a:latin typeface="Calibri" panose="020F0502020204030204" pitchFamily="34" charset="0"/>
                <a:ea typeface="Calibri"/>
                <a:cs typeface="Calibri" panose="020F0502020204030204" pitchFamily="34" charset="0"/>
                <a:sym typeface="Calibri"/>
              </a:rPr>
              <a:t>Click save menu</a:t>
            </a:r>
            <a:endParaRPr sz="2800" dirty="0">
              <a:latin typeface="Calibri" panose="020F0502020204030204" pitchFamily="34" charset="0"/>
              <a:cs typeface="Calibri" panose="020F0502020204030204" pitchFamily="34" charset="0"/>
            </a:endParaRPr>
          </a:p>
          <a:p>
            <a:pPr marL="457200" marR="0" lvl="0" indent="-457200" algn="l" rtl="0">
              <a:spcBef>
                <a:spcPts val="0"/>
              </a:spcBef>
              <a:spcAft>
                <a:spcPts val="0"/>
              </a:spcAft>
              <a:buFont typeface="Arial" panose="020B0604020202020204" pitchFamily="34" charset="0"/>
              <a:buChar char="•"/>
            </a:pPr>
            <a:endParaRPr sz="2800" b="1"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457200" algn="l" rtl="0">
              <a:spcBef>
                <a:spcPts val="0"/>
              </a:spcBef>
              <a:spcAft>
                <a:spcPts val="0"/>
              </a:spcAft>
              <a:buFont typeface="Arial" panose="020B0604020202020204" pitchFamily="34" charset="0"/>
              <a:buChar char="•"/>
            </a:pPr>
            <a:r>
              <a:rPr lang="en-US" sz="2800" b="1" i="0" u="none" strike="noStrike" cap="none" dirty="0">
                <a:solidFill>
                  <a:srgbClr val="000000"/>
                </a:solidFill>
                <a:latin typeface="Calibri" panose="020F0502020204030204" pitchFamily="34" charset="0"/>
                <a:ea typeface="Calibri"/>
                <a:cs typeface="Calibri" panose="020F0502020204030204" pitchFamily="34" charset="0"/>
                <a:sym typeface="Calibri"/>
              </a:rPr>
              <a:t>Green box with confirmation will appear</a:t>
            </a:r>
            <a:endParaRPr sz="2800" dirty="0">
              <a:latin typeface="Calibri" panose="020F0502020204030204" pitchFamily="34" charset="0"/>
              <a:cs typeface="Calibri" panose="020F0502020204030204" pitchFamily="34" charset="0"/>
            </a:endParaRPr>
          </a:p>
          <a:p>
            <a:pPr marL="457200" marR="0" lvl="0" indent="-457200" algn="l" rtl="0">
              <a:spcBef>
                <a:spcPts val="0"/>
              </a:spcBef>
              <a:spcAft>
                <a:spcPts val="0"/>
              </a:spcAft>
              <a:buFont typeface="Arial" panose="020B0604020202020204" pitchFamily="34" charset="0"/>
              <a:buChar char="•"/>
            </a:pPr>
            <a:endParaRPr sz="2800" b="1"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457200" algn="l" rtl="0">
              <a:spcBef>
                <a:spcPts val="0"/>
              </a:spcBef>
              <a:spcAft>
                <a:spcPts val="0"/>
              </a:spcAft>
              <a:buFont typeface="Arial" panose="020B0604020202020204" pitchFamily="34" charset="0"/>
              <a:buChar char="•"/>
            </a:pPr>
            <a:r>
              <a:rPr lang="en-US" sz="2800" b="1" i="0" u="none" strike="noStrike" cap="none" dirty="0">
                <a:solidFill>
                  <a:srgbClr val="000000"/>
                </a:solidFill>
                <a:latin typeface="Calibri" panose="020F0502020204030204" pitchFamily="34" charset="0"/>
                <a:ea typeface="Calibri"/>
                <a:cs typeface="Calibri" panose="020F0502020204030204" pitchFamily="34" charset="0"/>
                <a:sym typeface="Calibri"/>
              </a:rPr>
              <a:t>Exit out of page</a:t>
            </a:r>
            <a:endParaRPr sz="2800" dirty="0">
              <a:latin typeface="Calibri" panose="020F0502020204030204" pitchFamily="34" charset="0"/>
              <a:cs typeface="Calibri" panose="020F0502020204030204" pitchFamily="34" charset="0"/>
            </a:endParaRPr>
          </a:p>
        </p:txBody>
      </p:sp>
      <p:sp>
        <p:nvSpPr>
          <p:cNvPr id="113" name="Google Shape;113;p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en-US" sz="3600" b="1" dirty="0">
                <a:solidFill>
                  <a:srgbClr val="FFFFFF"/>
                </a:solidFill>
              </a:rPr>
              <a:t>New Sponsorship</a:t>
            </a:r>
            <a:endParaRPr dirty="0"/>
          </a:p>
        </p:txBody>
      </p:sp>
      <p:sp>
        <p:nvSpPr>
          <p:cNvPr id="114" name="Google Shape;114;p5"/>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5200" b="1" i="0" u="none" strike="noStrike" cap="none" dirty="0">
                <a:solidFill>
                  <a:srgbClr val="FFFFFF"/>
                </a:solidFill>
                <a:latin typeface="Calibri"/>
                <a:ea typeface="Calibri"/>
                <a:cs typeface="Calibri"/>
                <a:sym typeface="Calibri"/>
              </a:rPr>
              <a:t>How to Customize Your Nav Bar</a:t>
            </a:r>
            <a:endParaRPr sz="5200" b="0" i="0" u="none" strike="noStrike" cap="none" dirty="0">
              <a:solidFill>
                <a:schemeClr val="dk1"/>
              </a:solidFill>
              <a:latin typeface="Calibri"/>
              <a:ea typeface="Calibri"/>
              <a:cs typeface="Calibri"/>
              <a:sym typeface="Calibri"/>
            </a:endParaRPr>
          </a:p>
        </p:txBody>
      </p:sp>
      <p:pic>
        <p:nvPicPr>
          <p:cNvPr id="115" name="Google Shape;115;p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57133" y="1420416"/>
            <a:ext cx="5134464" cy="3219068"/>
          </a:xfrm>
          <a:prstGeom prst="rect">
            <a:avLst/>
          </a:prstGeom>
          <a:noFill/>
          <a:ln>
            <a:noFill/>
          </a:ln>
        </p:spPr>
      </p:pic>
      <p:sp>
        <p:nvSpPr>
          <p:cNvPr id="2" name="Right Arrow 1">
            <a:extLst>
              <a:ext uri="{FF2B5EF4-FFF2-40B4-BE49-F238E27FC236}">
                <a16:creationId xmlns:a16="http://schemas.microsoft.com/office/drawing/2014/main" id="{F72A4BBE-89A4-ECBC-88A1-CEC8C30B2598}"/>
              </a:ext>
            </a:extLst>
          </p:cNvPr>
          <p:cNvSpPr/>
          <p:nvPr/>
        </p:nvSpPr>
        <p:spPr>
          <a:xfrm rot="13757439">
            <a:off x="5571122" y="4651572"/>
            <a:ext cx="716261" cy="26685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a:extLst>
              <a:ext uri="{FF2B5EF4-FFF2-40B4-BE49-F238E27FC236}">
                <a16:creationId xmlns:a16="http://schemas.microsoft.com/office/drawing/2014/main" id="{A59E919B-0B8C-0930-CDE3-CF63AC5A6D52}"/>
              </a:ext>
            </a:extLst>
          </p:cNvPr>
          <p:cNvSpPr/>
          <p:nvPr/>
        </p:nvSpPr>
        <p:spPr>
          <a:xfrm rot="18469047">
            <a:off x="5283395" y="332266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p:nvPr/>
        </p:nvSpPr>
        <p:spPr>
          <a:xfrm>
            <a:off x="0" y="1191270"/>
            <a:ext cx="3704733"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dirty="0">
                <a:solidFill>
                  <a:srgbClr val="000000"/>
                </a:solidFill>
                <a:latin typeface="Calibri"/>
                <a:ea typeface="Calibri"/>
                <a:cs typeface="Calibri"/>
                <a:sym typeface="Calibri"/>
              </a:rPr>
              <a:t>To delete menu item</a:t>
            </a:r>
          </a:p>
          <a:p>
            <a:pPr marL="0" marR="0" lvl="0" indent="0" algn="l" rtl="0">
              <a:spcBef>
                <a:spcPts val="0"/>
              </a:spcBef>
              <a:spcAft>
                <a:spcPts val="0"/>
              </a:spcAft>
              <a:buNone/>
            </a:pPr>
            <a:endParaRPr lang="en-US" sz="2800" b="1" dirty="0">
              <a:latin typeface="Calibri"/>
              <a:ea typeface="Calibri"/>
              <a:cs typeface="Calibri"/>
              <a:sym typeface="Calibri"/>
            </a:endParaRPr>
          </a:p>
          <a:p>
            <a:pPr marL="457200" marR="0" lvl="0" indent="-457200" algn="l" rtl="0">
              <a:spcBef>
                <a:spcPts val="0"/>
              </a:spcBef>
              <a:spcAft>
                <a:spcPts val="0"/>
              </a:spcAft>
              <a:buFont typeface="Arial" panose="020B0604020202020204" pitchFamily="34" charset="0"/>
              <a:buChar char="•"/>
            </a:pPr>
            <a:r>
              <a:rPr lang="en-US" sz="2800" b="1" i="0" u="none" strike="noStrike" cap="none" dirty="0">
                <a:solidFill>
                  <a:srgbClr val="000000"/>
                </a:solidFill>
                <a:latin typeface="Calibri"/>
                <a:ea typeface="Calibri"/>
                <a:cs typeface="Calibri"/>
                <a:sym typeface="Calibri"/>
              </a:rPr>
              <a:t>Click the orange trash can and click save menu</a:t>
            </a:r>
            <a:endParaRPr sz="1800" dirty="0"/>
          </a:p>
        </p:txBody>
      </p:sp>
      <p:sp>
        <p:nvSpPr>
          <p:cNvPr id="123" name="Google Shape;123;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en-US" sz="3600" b="1" dirty="0">
                <a:solidFill>
                  <a:srgbClr val="FFFFFF"/>
                </a:solidFill>
              </a:rPr>
              <a:t>New Sponsorship</a:t>
            </a:r>
            <a:endParaRPr dirty="0"/>
          </a:p>
        </p:txBody>
      </p:sp>
      <p:sp>
        <p:nvSpPr>
          <p:cNvPr id="124" name="Google Shape;124;p6"/>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5200" b="1" i="0" u="none" strike="noStrike" cap="none" dirty="0">
                <a:solidFill>
                  <a:srgbClr val="FFFFFF"/>
                </a:solidFill>
                <a:latin typeface="Calibri"/>
                <a:ea typeface="Calibri"/>
                <a:cs typeface="Calibri"/>
                <a:sym typeface="Calibri"/>
              </a:rPr>
              <a:t>How to Customize Your Nav Bar</a:t>
            </a:r>
            <a:endParaRPr sz="5200" b="0" i="0" u="none" strike="noStrike" cap="none" dirty="0">
              <a:solidFill>
                <a:schemeClr val="dk1"/>
              </a:solidFill>
              <a:latin typeface="Calibri"/>
              <a:ea typeface="Calibri"/>
              <a:cs typeface="Calibri"/>
              <a:sym typeface="Calibri"/>
            </a:endParaRPr>
          </a:p>
        </p:txBody>
      </p:sp>
      <p:pic>
        <p:nvPicPr>
          <p:cNvPr id="125" name="Google Shape;125;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78575" y="1648700"/>
            <a:ext cx="5405775" cy="2761601"/>
          </a:xfrm>
          <a:prstGeom prst="rect">
            <a:avLst/>
          </a:prstGeom>
          <a:noFill/>
          <a:ln>
            <a:noFill/>
          </a:ln>
        </p:spPr>
      </p:pic>
      <p:sp>
        <p:nvSpPr>
          <p:cNvPr id="2" name="Right Arrow 1">
            <a:extLst>
              <a:ext uri="{FF2B5EF4-FFF2-40B4-BE49-F238E27FC236}">
                <a16:creationId xmlns:a16="http://schemas.microsoft.com/office/drawing/2014/main" id="{6DEF5113-C7A9-4B86-92D6-0C2C6FD1A9AB}"/>
              </a:ext>
            </a:extLst>
          </p:cNvPr>
          <p:cNvSpPr/>
          <p:nvPr/>
        </p:nvSpPr>
        <p:spPr>
          <a:xfrm rot="19221314">
            <a:off x="5677645" y="1964616"/>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662541"/>
          </a:xfrm>
          <a:prstGeom prst="rect">
            <a:avLst/>
          </a:prstGeom>
          <a:noFill/>
        </p:spPr>
        <p:txBody>
          <a:bodyPr wrap="square" rtlCol="0">
            <a:spAutoFit/>
          </a:bodyPr>
          <a:lstStyle/>
          <a:p>
            <a:pPr algn="l" rtl="0">
              <a:spcBef>
                <a:spcPts val="600"/>
              </a:spcBef>
              <a:spcAft>
                <a:spcPts val="600"/>
              </a:spcAft>
            </a:pPr>
            <a:r>
              <a:rPr lang="en-US" sz="2400" b="1" i="0" u="none" strike="noStrike" dirty="0">
                <a:solidFill>
                  <a:srgbClr val="000000"/>
                </a:solidFill>
                <a:effectLst/>
              </a:rPr>
              <a:t>To access the ad, column, section blocks on your site, follow these steps: </a:t>
            </a:r>
          </a:p>
          <a:p>
            <a:pPr algn="l" rtl="0">
              <a:spcBef>
                <a:spcPts val="600"/>
              </a:spcBef>
              <a:spcAft>
                <a:spcPts val="600"/>
              </a:spcAft>
            </a:pPr>
            <a:r>
              <a:rPr lang="en-US" sz="2400" b="1" i="0" u="none" strike="noStrike" dirty="0">
                <a:solidFill>
                  <a:srgbClr val="000000"/>
                </a:solidFill>
                <a:effectLst/>
              </a:rPr>
              <a:t>Step 1 - Go into your Dashboard </a:t>
            </a:r>
          </a:p>
          <a:p>
            <a:pPr algn="l" rtl="0">
              <a:spcBef>
                <a:spcPts val="600"/>
              </a:spcBef>
              <a:spcAft>
                <a:spcPts val="600"/>
              </a:spcAft>
            </a:pPr>
            <a:r>
              <a:rPr lang="en-US" sz="2400" b="1" i="0" u="none" strike="noStrike" dirty="0">
                <a:solidFill>
                  <a:srgbClr val="000000"/>
                </a:solidFill>
                <a:effectLst/>
              </a:rPr>
              <a:t>Step 2 - Click the Towns tab on the left side of the page</a:t>
            </a:r>
          </a:p>
          <a:p>
            <a:pPr algn="l" rtl="0">
              <a:spcBef>
                <a:spcPts val="600"/>
              </a:spcBef>
              <a:spcAft>
                <a:spcPts val="600"/>
              </a:spcAft>
            </a:pPr>
            <a:r>
              <a:rPr lang="en-US" sz="2400" b="1" i="0" u="none" strike="noStrike" dirty="0">
                <a:solidFill>
                  <a:srgbClr val="000000"/>
                </a:solidFill>
                <a:effectLst/>
              </a:rPr>
              <a:t>Step 3 - Select your town</a:t>
            </a:r>
          </a:p>
          <a:p>
            <a:pPr algn="l" rtl="0">
              <a:spcBef>
                <a:spcPts val="600"/>
              </a:spcBef>
              <a:spcAft>
                <a:spcPts val="600"/>
              </a:spcAft>
            </a:pPr>
            <a:r>
              <a:rPr lang="en-US" sz="2400" b="1" i="0" u="none" strike="noStrike" dirty="0">
                <a:solidFill>
                  <a:srgbClr val="000000"/>
                </a:solidFill>
                <a:effectLst/>
              </a:rPr>
              <a:t>Step 4 - Click the Edit button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Accessing Blocks on Your Site</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AC9743A0-32EE-3003-A384-0CB9CAC648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6039" y="1448041"/>
            <a:ext cx="1713164" cy="1376837"/>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FAA7A994-F126-EFDE-5571-B5F4C08117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4560" y="3505694"/>
            <a:ext cx="4802957" cy="1504769"/>
          </a:xfrm>
          <a:prstGeom prst="rect">
            <a:avLst/>
          </a:prstGeom>
          <a:ln>
            <a:solidFill>
              <a:schemeClr val="tx1"/>
            </a:solidFill>
          </a:ln>
        </p:spPr>
      </p:pic>
      <p:sp>
        <p:nvSpPr>
          <p:cNvPr id="9" name="Right Arrow 8">
            <a:extLst>
              <a:ext uri="{FF2B5EF4-FFF2-40B4-BE49-F238E27FC236}">
                <a16:creationId xmlns:a16="http://schemas.microsoft.com/office/drawing/2014/main" id="{FBFD5B37-1A58-6453-CFAA-1D348AD436D8}"/>
              </a:ext>
            </a:extLst>
          </p:cNvPr>
          <p:cNvSpPr/>
          <p:nvPr/>
        </p:nvSpPr>
        <p:spPr>
          <a:xfrm rot="10800000">
            <a:off x="8026146" y="1651828"/>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E37C0C5E-ABAE-3206-5E76-0E39CCC3117B}"/>
              </a:ext>
            </a:extLst>
          </p:cNvPr>
          <p:cNvSpPr/>
          <p:nvPr/>
        </p:nvSpPr>
        <p:spPr>
          <a:xfrm>
            <a:off x="5352146" y="3595313"/>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62369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200876"/>
          </a:xfrm>
          <a:prstGeom prst="rect">
            <a:avLst/>
          </a:prstGeom>
          <a:noFill/>
        </p:spPr>
        <p:txBody>
          <a:bodyPr wrap="square" rtlCol="0">
            <a:spAutoFit/>
          </a:bodyPr>
          <a:lstStyle/>
          <a:p>
            <a:pPr marL="285750" indent="-285750" algn="l" rtl="0">
              <a:spcBef>
                <a:spcPts val="600"/>
              </a:spcBef>
              <a:spcAft>
                <a:spcPts val="600"/>
              </a:spcAft>
              <a:buFont typeface="Arial" panose="020B0604020202020204" pitchFamily="34" charset="0"/>
              <a:buChar char="•"/>
            </a:pPr>
            <a:r>
              <a:rPr lang="en-US" sz="2400" b="1" i="0" u="none" strike="noStrike" dirty="0">
                <a:solidFill>
                  <a:srgbClr val="000000"/>
                </a:solidFill>
                <a:effectLst/>
              </a:rPr>
              <a:t>To create a block, use the dropdown menu to choose what kind of block you                want to create.</a:t>
            </a:r>
          </a:p>
          <a:p>
            <a:pPr marL="285750" indent="-285750" algn="l" rtl="0">
              <a:spcBef>
                <a:spcPts val="600"/>
              </a:spcBef>
              <a:spcAft>
                <a:spcPts val="600"/>
              </a:spcAft>
              <a:buFont typeface="Arial" panose="020B0604020202020204" pitchFamily="34" charset="0"/>
              <a:buChar char="•"/>
            </a:pPr>
            <a:r>
              <a:rPr lang="en-US" sz="2400" b="1" i="0" u="none" strike="noStrike" dirty="0">
                <a:solidFill>
                  <a:srgbClr val="000000"/>
                </a:solidFill>
                <a:effectLst/>
              </a:rPr>
              <a:t>Use the dropdown menu directly to the right of it to create the block in either the left or right column on the page.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 Block</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396FC454-3227-3BDB-FA11-FF4191696C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1828800"/>
            <a:ext cx="4425844" cy="2705341"/>
          </a:xfrm>
          <a:prstGeom prst="rect">
            <a:avLst/>
          </a:prstGeom>
          <a:ln>
            <a:solidFill>
              <a:schemeClr val="tx1"/>
            </a:solidFill>
          </a:ln>
        </p:spPr>
      </p:pic>
      <p:sp>
        <p:nvSpPr>
          <p:cNvPr id="7" name="Right Arrow 6">
            <a:extLst>
              <a:ext uri="{FF2B5EF4-FFF2-40B4-BE49-F238E27FC236}">
                <a16:creationId xmlns:a16="http://schemas.microsoft.com/office/drawing/2014/main" id="{8AB3B4AB-6C67-F0F4-08A5-67ED199F5BB0}"/>
              </a:ext>
            </a:extLst>
          </p:cNvPr>
          <p:cNvSpPr/>
          <p:nvPr/>
        </p:nvSpPr>
        <p:spPr>
          <a:xfrm>
            <a:off x="3686019" y="2146021"/>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EDF69591-42C1-3DA7-11DB-D2B3C7F8C298}"/>
              </a:ext>
            </a:extLst>
          </p:cNvPr>
          <p:cNvSpPr/>
          <p:nvPr/>
        </p:nvSpPr>
        <p:spPr>
          <a:xfrm rot="10800000">
            <a:off x="7666454" y="2146021"/>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62604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6336253" cy="3724096"/>
          </a:xfrm>
          <a:prstGeom prst="rect">
            <a:avLst/>
          </a:prstGeom>
          <a:noFill/>
        </p:spPr>
        <p:txBody>
          <a:bodyPr wrap="square" rtlCol="0">
            <a:spAutoFit/>
          </a:bodyPr>
          <a:lstStyle/>
          <a:p>
            <a:pPr algn="l" rtl="0">
              <a:spcBef>
                <a:spcPts val="600"/>
              </a:spcBef>
              <a:spcAft>
                <a:spcPts val="600"/>
              </a:spcAft>
            </a:pPr>
            <a:r>
              <a:rPr lang="en-US" sz="2800" b="1" i="0" u="none" strike="noStrike" dirty="0">
                <a:solidFill>
                  <a:srgbClr val="000000"/>
                </a:solidFill>
                <a:effectLst/>
              </a:rPr>
              <a:t>You can add the following block types: </a:t>
            </a:r>
          </a:p>
          <a:p>
            <a:pPr algn="l" rtl="0" fontAlgn="base">
              <a:spcBef>
                <a:spcPts val="600"/>
              </a:spcBef>
              <a:spcAft>
                <a:spcPts val="600"/>
              </a:spcAft>
            </a:pPr>
            <a:r>
              <a:rPr lang="en-US" sz="2800" b="1" i="0" u="sng" strike="noStrike" dirty="0">
                <a:solidFill>
                  <a:srgbClr val="000000"/>
                </a:solidFill>
                <a:effectLst/>
              </a:rPr>
              <a:t>Business Listing Block</a:t>
            </a:r>
          </a:p>
          <a:p>
            <a:pPr algn="l" rtl="0" fontAlgn="base">
              <a:spcBef>
                <a:spcPts val="600"/>
              </a:spcBef>
              <a:spcAft>
                <a:spcPts val="600"/>
              </a:spcAft>
            </a:pPr>
            <a:r>
              <a:rPr lang="en-US" sz="2800" b="1" i="0" u="none" strike="noStrike" dirty="0">
                <a:solidFill>
                  <a:srgbClr val="000000"/>
                </a:solidFill>
                <a:effectLst/>
              </a:rPr>
              <a:t>Show your business listings on a page</a:t>
            </a:r>
          </a:p>
          <a:p>
            <a:pPr algn="l" rtl="0" fontAlgn="base">
              <a:spcBef>
                <a:spcPts val="600"/>
              </a:spcBef>
              <a:spcAft>
                <a:spcPts val="600"/>
              </a:spcAft>
            </a:pPr>
            <a:r>
              <a:rPr lang="en-US" sz="2800" b="1" i="0" u="sng" strike="noStrike" dirty="0">
                <a:solidFill>
                  <a:srgbClr val="000000"/>
                </a:solidFill>
                <a:effectLst/>
              </a:rPr>
              <a:t>Category Block</a:t>
            </a:r>
          </a:p>
          <a:p>
            <a:pPr algn="l" rtl="0" fontAlgn="base">
              <a:spcBef>
                <a:spcPts val="600"/>
              </a:spcBef>
              <a:spcAft>
                <a:spcPts val="600"/>
              </a:spcAft>
            </a:pPr>
            <a:r>
              <a:rPr lang="en-US" sz="2800" b="1" dirty="0">
                <a:solidFill>
                  <a:srgbClr val="000000"/>
                </a:solidFill>
              </a:rPr>
              <a:t>A</a:t>
            </a:r>
            <a:r>
              <a:rPr lang="en-US" sz="2800" b="1" i="0" u="none" strike="noStrike" dirty="0">
                <a:solidFill>
                  <a:srgbClr val="000000"/>
                </a:solidFill>
                <a:effectLst/>
              </a:rPr>
              <a:t>dd an overall Candidate Statement, Guest Column, Letter to the Editor, News, Police Blotter or Press Release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Create a Block</a:t>
            </a:r>
            <a:endParaRPr sz="4000" dirty="0"/>
          </a:p>
        </p:txBody>
      </p:sp>
      <p:pic>
        <p:nvPicPr>
          <p:cNvPr id="9" name="Picture 8" descr="Graphical user interface, application&#10;&#10;Description automatically generated">
            <a:extLst>
              <a:ext uri="{FF2B5EF4-FFF2-40B4-BE49-F238E27FC236}">
                <a16:creationId xmlns:a16="http://schemas.microsoft.com/office/drawing/2014/main" id="{FB9B04B9-9B32-1F7A-01D3-11D11C8CC7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3411" y="2904662"/>
            <a:ext cx="2578407" cy="2091282"/>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9E8811EF-52E6-E712-3129-93D7CC0872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7720" y="1171593"/>
            <a:ext cx="2811955" cy="1577932"/>
          </a:xfrm>
          <a:prstGeom prst="rect">
            <a:avLst/>
          </a:prstGeom>
        </p:spPr>
      </p:pic>
    </p:spTree>
    <p:extLst>
      <p:ext uri="{BB962C8B-B14F-4D97-AF65-F5344CB8AC3E}">
        <p14:creationId xmlns:p14="http://schemas.microsoft.com/office/powerpoint/2010/main" val="523471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3291839" cy="5170646"/>
          </a:xfrm>
          <a:prstGeom prst="rect">
            <a:avLst/>
          </a:prstGeom>
          <a:noFill/>
        </p:spPr>
        <p:txBody>
          <a:bodyPr wrap="square" rtlCol="0">
            <a:spAutoFit/>
          </a:bodyPr>
          <a:lstStyle/>
          <a:p>
            <a:pPr algn="l" rtl="0" fontAlgn="base">
              <a:spcBef>
                <a:spcPts val="0"/>
              </a:spcBef>
              <a:spcAft>
                <a:spcPts val="0"/>
              </a:spcAft>
            </a:pPr>
            <a:r>
              <a:rPr lang="en-US" sz="2000" b="1" dirty="0">
                <a:solidFill>
                  <a:srgbClr val="000000"/>
                </a:solidFill>
              </a:rPr>
              <a:t>Contributor can edit, clicking link in confirmation email</a:t>
            </a:r>
          </a:p>
          <a:p>
            <a:pPr algn="l" rtl="0" fontAlgn="base">
              <a:spcBef>
                <a:spcPts val="0"/>
              </a:spcBef>
              <a:spcAft>
                <a:spcPts val="0"/>
              </a:spcAft>
            </a:pPr>
            <a:endParaRPr lang="en-US" sz="2000" b="1" dirty="0">
              <a:solidFill>
                <a:srgbClr val="000000"/>
              </a:solidFill>
            </a:endParaRPr>
          </a:p>
          <a:p>
            <a:pPr marL="285750" indent="-28575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Content unpublished</a:t>
            </a:r>
          </a:p>
          <a:p>
            <a:pPr marL="285750" indent="-285750" algn="l" rtl="0" fontAlgn="base">
              <a:spcBef>
                <a:spcPts val="0"/>
              </a:spcBef>
              <a:spcAft>
                <a:spcPts val="0"/>
              </a:spcAft>
              <a:buFont typeface="Arial" panose="020B0604020202020204" pitchFamily="34" charset="0"/>
              <a:buChar char="•"/>
            </a:pPr>
            <a:endParaRPr lang="en-US" sz="2000" b="1" dirty="0">
              <a:solidFill>
                <a:srgbClr val="000000"/>
              </a:solidFill>
            </a:endParaRPr>
          </a:p>
          <a:p>
            <a:pPr marL="285750" indent="-28575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Appear in paid pending </a:t>
            </a:r>
            <a:r>
              <a:rPr lang="en-US" sz="2000" b="1" dirty="0">
                <a:solidFill>
                  <a:srgbClr val="000000"/>
                </a:solidFill>
              </a:rPr>
              <a:t>c</a:t>
            </a:r>
            <a:r>
              <a:rPr lang="en-US" sz="2000" b="1" i="0" u="none" strike="noStrike" dirty="0">
                <a:solidFill>
                  <a:srgbClr val="000000"/>
                </a:solidFill>
                <a:effectLst/>
              </a:rPr>
              <a:t>ontent </a:t>
            </a:r>
            <a:r>
              <a:rPr lang="en-US" sz="2000" b="1" dirty="0">
                <a:solidFill>
                  <a:srgbClr val="000000"/>
                </a:solidFill>
              </a:rPr>
              <a:t>box</a:t>
            </a:r>
          </a:p>
          <a:p>
            <a:pPr marL="285750" indent="-285750" algn="l" rtl="0" fontAlgn="base">
              <a:spcBef>
                <a:spcPts val="0"/>
              </a:spcBef>
              <a:spcAft>
                <a:spcPts val="0"/>
              </a:spcAft>
              <a:buFont typeface="Arial" panose="020B0604020202020204" pitchFamily="34" charset="0"/>
              <a:buChar char="•"/>
            </a:pPr>
            <a:endParaRPr lang="en-US" sz="2000" b="1" i="0" u="none" strike="noStrike" dirty="0">
              <a:solidFill>
                <a:srgbClr val="000000"/>
              </a:solidFill>
              <a:effectLst/>
            </a:endParaRPr>
          </a:p>
          <a:p>
            <a:pPr marL="285750" indent="-28575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Edited by </a:t>
            </a:r>
            <a:r>
              <a:rPr lang="en-US" sz="2000" b="1" dirty="0">
                <a:solidFill>
                  <a:srgbClr val="000000"/>
                </a:solidFill>
              </a:rPr>
              <a:t>front end user</a:t>
            </a:r>
          </a:p>
          <a:p>
            <a:pPr marL="285750" indent="-285750" algn="l" rtl="0" fontAlgn="base">
              <a:spcBef>
                <a:spcPts val="0"/>
              </a:spcBef>
              <a:spcAft>
                <a:spcPts val="0"/>
              </a:spcAft>
              <a:buFont typeface="Arial" panose="020B0604020202020204" pitchFamily="34" charset="0"/>
              <a:buChar char="•"/>
            </a:pPr>
            <a:endParaRPr lang="en-US" sz="2000" b="1" i="0" u="none" strike="noStrike" dirty="0">
              <a:solidFill>
                <a:srgbClr val="000000"/>
              </a:solidFill>
              <a:effectLst/>
            </a:endParaRPr>
          </a:p>
          <a:p>
            <a:pPr marL="285750" indent="-28575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Will need to approve and                                                                                                                     publish again</a:t>
            </a:r>
          </a:p>
          <a:p>
            <a:pPr algn="l" rtl="0" fontAlgn="base">
              <a:spcBef>
                <a:spcPts val="0"/>
              </a:spcBef>
              <a:spcAft>
                <a:spcPts val="0"/>
              </a:spcAft>
            </a:pPr>
            <a:endParaRPr lang="en-US" dirty="0">
              <a:solidFill>
                <a:srgbClr val="000000"/>
              </a:solidFill>
              <a:latin typeface="Cambria" panose="02040503050406030204" pitchFamily="18" charset="0"/>
            </a:endParaRPr>
          </a:p>
          <a:p>
            <a:pPr algn="l" rtl="0" fontAlgn="base">
              <a:spcBef>
                <a:spcPts val="0"/>
              </a:spcBef>
              <a:spcAft>
                <a:spcPts val="0"/>
              </a:spcAft>
            </a:pPr>
            <a:br>
              <a:rPr lang="en-US" dirty="0"/>
            </a:br>
            <a:br>
              <a:rPr lang="en-US" dirty="0"/>
            </a:br>
            <a:endParaRPr lang="en-US" sz="1800" b="0" i="0" u="none" strike="noStrike" dirty="0">
              <a:solidFill>
                <a:srgbClr val="000000"/>
              </a:solidFill>
              <a:effectLst/>
              <a:latin typeface="Cambria" panose="02040503050406030204" pitchFamily="18" charset="0"/>
            </a:endParaRPr>
          </a:p>
          <a:p>
            <a:pPr algn="l" rtl="0" fontAlgn="base">
              <a:spcBef>
                <a:spcPts val="0"/>
              </a:spcBef>
              <a:spcAft>
                <a:spcPts val="0"/>
              </a:spcAft>
            </a:pP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pic>
        <p:nvPicPr>
          <p:cNvPr id="4" name="Picture 3" descr="Graphical user interface, text, application, email&#10;&#10;Description automatically generated">
            <a:extLst>
              <a:ext uri="{FF2B5EF4-FFF2-40B4-BE49-F238E27FC236}">
                <a16:creationId xmlns:a16="http://schemas.microsoft.com/office/drawing/2014/main" id="{D3CD33BE-1526-00AF-C31D-9D5F1397CA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7608" y="2696260"/>
            <a:ext cx="5641791" cy="2379964"/>
          </a:xfrm>
          <a:prstGeom prst="rect">
            <a:avLst/>
          </a:prstGeom>
          <a:ln>
            <a:solidFill>
              <a:schemeClr val="tx1"/>
            </a:solidFill>
          </a:ln>
        </p:spPr>
      </p:pic>
      <p:sp>
        <p:nvSpPr>
          <p:cNvPr id="7" name="Right Arrow 6">
            <a:extLst>
              <a:ext uri="{FF2B5EF4-FFF2-40B4-BE49-F238E27FC236}">
                <a16:creationId xmlns:a16="http://schemas.microsoft.com/office/drawing/2014/main" id="{D764915F-25A7-B5B8-A516-C0C71EBA782F}"/>
              </a:ext>
            </a:extLst>
          </p:cNvPr>
          <p:cNvSpPr/>
          <p:nvPr/>
        </p:nvSpPr>
        <p:spPr>
          <a:xfrm rot="10800000">
            <a:off x="4368451" y="3264673"/>
            <a:ext cx="1535144" cy="78394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344516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4693593"/>
          </a:xfrm>
          <a:prstGeom prst="rect">
            <a:avLst/>
          </a:prstGeom>
          <a:noFill/>
        </p:spPr>
        <p:txBody>
          <a:bodyPr wrap="square" rtlCol="0">
            <a:spAutoFit/>
          </a:bodyPr>
          <a:lstStyle/>
          <a:p>
            <a:pPr algn="l" rtl="0" fontAlgn="base">
              <a:spcBef>
                <a:spcPts val="600"/>
              </a:spcBef>
              <a:spcAft>
                <a:spcPts val="600"/>
              </a:spcAft>
            </a:pPr>
            <a:r>
              <a:rPr lang="en-US" sz="3200" b="1" i="0" u="sng" strike="noStrike" dirty="0">
                <a:solidFill>
                  <a:srgbClr val="000000"/>
                </a:solidFill>
                <a:effectLst/>
              </a:rPr>
              <a:t>Column Block</a:t>
            </a:r>
          </a:p>
          <a:p>
            <a:pPr algn="l" rtl="0" fontAlgn="base">
              <a:spcBef>
                <a:spcPts val="600"/>
              </a:spcBef>
              <a:spcAft>
                <a:spcPts val="600"/>
              </a:spcAft>
            </a:pPr>
            <a:r>
              <a:rPr lang="en-US" sz="3200" b="1" dirty="0">
                <a:solidFill>
                  <a:srgbClr val="000000"/>
                </a:solidFill>
              </a:rPr>
              <a:t>A</a:t>
            </a:r>
            <a:r>
              <a:rPr lang="en-US" sz="3200" b="1" i="0" u="none" strike="noStrike" dirty="0">
                <a:solidFill>
                  <a:srgbClr val="000000"/>
                </a:solidFill>
                <a:effectLst/>
              </a:rPr>
              <a:t>dd a specific column to your site</a:t>
            </a:r>
          </a:p>
          <a:p>
            <a:pPr algn="l" rtl="0" fontAlgn="base">
              <a:spcBef>
                <a:spcPts val="600"/>
              </a:spcBef>
              <a:spcAft>
                <a:spcPts val="600"/>
              </a:spcAft>
            </a:pPr>
            <a:r>
              <a:rPr lang="en-US" sz="3200" b="1" i="0" u="sng" strike="noStrike" dirty="0">
                <a:solidFill>
                  <a:srgbClr val="000000"/>
                </a:solidFill>
                <a:effectLst/>
              </a:rPr>
              <a:t>Events Block</a:t>
            </a:r>
          </a:p>
          <a:p>
            <a:pPr algn="l" rtl="0" fontAlgn="base">
              <a:spcBef>
                <a:spcPts val="600"/>
              </a:spcBef>
              <a:spcAft>
                <a:spcPts val="600"/>
              </a:spcAft>
            </a:pPr>
            <a:r>
              <a:rPr lang="en-US" sz="3200" b="1" i="0" u="none" strike="noStrike" dirty="0">
                <a:solidFill>
                  <a:srgbClr val="000000"/>
                </a:solidFill>
                <a:effectLst/>
              </a:rPr>
              <a:t>Add a Calendar Events area</a:t>
            </a:r>
          </a:p>
          <a:p>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Create a Block</a:t>
            </a:r>
            <a:endParaRPr lang="en-US" sz="4000" dirty="0"/>
          </a:p>
        </p:txBody>
      </p:sp>
      <p:pic>
        <p:nvPicPr>
          <p:cNvPr id="4" name="Picture 3" descr="A screenshot of a computer&#10;&#10;Description automatically generated with medium confidence">
            <a:extLst>
              <a:ext uri="{FF2B5EF4-FFF2-40B4-BE49-F238E27FC236}">
                <a16:creationId xmlns:a16="http://schemas.microsoft.com/office/drawing/2014/main" id="{788F5EDD-DB43-1EE5-1E9B-5B7A3AA6F3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2269" y="1254460"/>
            <a:ext cx="2473081" cy="200319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24CB2965-F038-2892-D248-DC9BA186AB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8313" y="3448972"/>
            <a:ext cx="2822674" cy="1420684"/>
          </a:xfrm>
          <a:prstGeom prst="rect">
            <a:avLst/>
          </a:prstGeom>
        </p:spPr>
      </p:pic>
    </p:spTree>
    <p:extLst>
      <p:ext uri="{BB962C8B-B14F-4D97-AF65-F5344CB8AC3E}">
        <p14:creationId xmlns:p14="http://schemas.microsoft.com/office/powerpoint/2010/main" val="17704675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4047262"/>
          </a:xfrm>
          <a:prstGeom prst="rect">
            <a:avLst/>
          </a:prstGeom>
          <a:noFill/>
        </p:spPr>
        <p:txBody>
          <a:bodyPr wrap="square" rtlCol="0">
            <a:spAutoFit/>
          </a:bodyPr>
          <a:lstStyle/>
          <a:p>
            <a:pPr algn="l" rtl="0" fontAlgn="base">
              <a:spcBef>
                <a:spcPts val="600"/>
              </a:spcBef>
              <a:spcAft>
                <a:spcPts val="600"/>
              </a:spcAft>
            </a:pPr>
            <a:r>
              <a:rPr lang="en-US" sz="2800" b="1" i="0" u="sng" strike="noStrike" dirty="0">
                <a:solidFill>
                  <a:srgbClr val="000000"/>
                </a:solidFill>
                <a:effectLst/>
              </a:rPr>
              <a:t>Obituaries Block</a:t>
            </a:r>
          </a:p>
          <a:p>
            <a:pPr algn="l" rtl="0" fontAlgn="base">
              <a:spcBef>
                <a:spcPts val="600"/>
              </a:spcBef>
              <a:spcAft>
                <a:spcPts val="600"/>
              </a:spcAft>
            </a:pPr>
            <a:r>
              <a:rPr lang="en-US" sz="2800" b="1" i="0" u="none" strike="noStrike" dirty="0">
                <a:solidFill>
                  <a:srgbClr val="000000"/>
                </a:solidFill>
                <a:effectLst/>
              </a:rPr>
              <a:t>For obituaries</a:t>
            </a:r>
          </a:p>
          <a:p>
            <a:pPr algn="l" rtl="0" fontAlgn="base">
              <a:spcBef>
                <a:spcPts val="600"/>
              </a:spcBef>
              <a:spcAft>
                <a:spcPts val="600"/>
              </a:spcAft>
            </a:pPr>
            <a:endParaRPr lang="en-US" sz="2800" b="1" i="0" u="none" strike="noStrike" dirty="0">
              <a:solidFill>
                <a:srgbClr val="000000"/>
              </a:solidFill>
              <a:effectLst/>
            </a:endParaRPr>
          </a:p>
          <a:p>
            <a:pPr algn="l" rtl="0" fontAlgn="base">
              <a:spcBef>
                <a:spcPts val="600"/>
              </a:spcBef>
              <a:spcAft>
                <a:spcPts val="600"/>
              </a:spcAft>
            </a:pPr>
            <a:r>
              <a:rPr lang="en-US" sz="2800" b="1" i="0" u="sng" strike="noStrike" dirty="0">
                <a:solidFill>
                  <a:srgbClr val="000000"/>
                </a:solidFill>
                <a:effectLst/>
              </a:rPr>
              <a:t>Facebook Block</a:t>
            </a:r>
          </a:p>
          <a:p>
            <a:pPr algn="l" rtl="0" fontAlgn="base">
              <a:spcBef>
                <a:spcPts val="600"/>
              </a:spcBef>
              <a:spcAft>
                <a:spcPts val="600"/>
              </a:spcAft>
            </a:pPr>
            <a:r>
              <a:rPr lang="en-US" sz="2800" b="1" dirty="0">
                <a:solidFill>
                  <a:srgbClr val="000000"/>
                </a:solidFill>
              </a:rPr>
              <a:t>A</a:t>
            </a:r>
            <a:r>
              <a:rPr lang="en-US" sz="2800" b="1" i="0" u="none" strike="noStrike" dirty="0">
                <a:solidFill>
                  <a:srgbClr val="000000"/>
                </a:solidFill>
                <a:effectLst/>
              </a:rPr>
              <a:t>dd your Facebook posts</a:t>
            </a:r>
          </a:p>
          <a:p>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Create a Block</a:t>
            </a:r>
            <a:endParaRPr lang="en-US" sz="4000" dirty="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F0EDA67F-3EA4-8365-E75C-30B2853823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0211" y="1125856"/>
            <a:ext cx="3873500" cy="1993900"/>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6AEA6001-2E9A-6C1D-8899-3403B6E22D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7307" y="3168912"/>
            <a:ext cx="3539308" cy="1801368"/>
          </a:xfrm>
          <a:prstGeom prst="rect">
            <a:avLst/>
          </a:prstGeom>
        </p:spPr>
      </p:pic>
    </p:spTree>
    <p:extLst>
      <p:ext uri="{BB962C8B-B14F-4D97-AF65-F5344CB8AC3E}">
        <p14:creationId xmlns:p14="http://schemas.microsoft.com/office/powerpoint/2010/main" val="17798999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76700"/>
            <a:ext cx="4571999" cy="4478149"/>
          </a:xfrm>
          <a:prstGeom prst="rect">
            <a:avLst/>
          </a:prstGeom>
          <a:noFill/>
        </p:spPr>
        <p:txBody>
          <a:bodyPr wrap="square" rtlCol="0">
            <a:spAutoFit/>
          </a:bodyPr>
          <a:lstStyle/>
          <a:p>
            <a:pPr algn="l" rtl="0" fontAlgn="base">
              <a:spcBef>
                <a:spcPts val="600"/>
              </a:spcBef>
              <a:spcAft>
                <a:spcPts val="600"/>
              </a:spcAft>
            </a:pPr>
            <a:r>
              <a:rPr lang="en-US" sz="2800" b="1" i="0" u="sng" strike="noStrike" dirty="0">
                <a:solidFill>
                  <a:srgbClr val="000000"/>
                </a:solidFill>
                <a:effectLst/>
              </a:rPr>
              <a:t>Featured Columnist</a:t>
            </a:r>
          </a:p>
          <a:p>
            <a:pPr algn="l" rtl="0" fontAlgn="base">
              <a:spcBef>
                <a:spcPts val="600"/>
              </a:spcBef>
              <a:spcAft>
                <a:spcPts val="600"/>
              </a:spcAft>
            </a:pPr>
            <a:r>
              <a:rPr lang="en-US" sz="2800" b="1" dirty="0">
                <a:solidFill>
                  <a:srgbClr val="000000"/>
                </a:solidFill>
              </a:rPr>
              <a:t>P</a:t>
            </a:r>
            <a:r>
              <a:rPr lang="en-US" sz="2800" b="1" i="0" u="none" strike="noStrike" dirty="0">
                <a:solidFill>
                  <a:srgbClr val="000000"/>
                </a:solidFill>
                <a:effectLst/>
              </a:rPr>
              <a:t>romote a featured columnist</a:t>
            </a:r>
          </a:p>
          <a:p>
            <a:pPr algn="l" rtl="0" fontAlgn="base">
              <a:spcBef>
                <a:spcPts val="600"/>
              </a:spcBef>
              <a:spcAft>
                <a:spcPts val="600"/>
              </a:spcAft>
            </a:pPr>
            <a:endParaRPr lang="en-US" sz="2800" b="1" i="0" u="none" strike="noStrike" dirty="0">
              <a:solidFill>
                <a:srgbClr val="000000"/>
              </a:solidFill>
              <a:effectLst/>
            </a:endParaRPr>
          </a:p>
          <a:p>
            <a:pPr algn="l" rtl="0" fontAlgn="base">
              <a:spcBef>
                <a:spcPts val="600"/>
              </a:spcBef>
              <a:spcAft>
                <a:spcPts val="600"/>
              </a:spcAft>
            </a:pPr>
            <a:r>
              <a:rPr lang="en-US" sz="2800" b="1" i="0" u="sng" strike="noStrike" dirty="0">
                <a:solidFill>
                  <a:srgbClr val="000000"/>
                </a:solidFill>
                <a:effectLst/>
              </a:rPr>
              <a:t>Real Estate Block</a:t>
            </a:r>
          </a:p>
          <a:p>
            <a:pPr algn="l" rtl="0" fontAlgn="base">
              <a:spcBef>
                <a:spcPts val="600"/>
              </a:spcBef>
              <a:spcAft>
                <a:spcPts val="600"/>
              </a:spcAft>
            </a:pPr>
            <a:r>
              <a:rPr lang="en-US" sz="2800" b="1" dirty="0">
                <a:solidFill>
                  <a:srgbClr val="000000"/>
                </a:solidFill>
              </a:rPr>
              <a:t>P</a:t>
            </a:r>
            <a:r>
              <a:rPr lang="en-US" sz="2800" b="1" i="0" u="none" strike="noStrike" dirty="0">
                <a:solidFill>
                  <a:srgbClr val="000000"/>
                </a:solidFill>
                <a:effectLst/>
              </a:rPr>
              <a:t>romote Real Estate Listings</a:t>
            </a:r>
          </a:p>
          <a:p>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Create a Block</a:t>
            </a:r>
            <a:endParaRPr lang="en-US" sz="4000" dirty="0"/>
          </a:p>
        </p:txBody>
      </p:sp>
      <p:pic>
        <p:nvPicPr>
          <p:cNvPr id="4" name="Picture 3" descr="Graphical user interface, application&#10;&#10;Description automatically generated">
            <a:extLst>
              <a:ext uri="{FF2B5EF4-FFF2-40B4-BE49-F238E27FC236}">
                <a16:creationId xmlns:a16="http://schemas.microsoft.com/office/drawing/2014/main" id="{7CAD1AB2-579C-15A6-F774-58B00EB5D1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37491" y="1076700"/>
            <a:ext cx="3302000" cy="185420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39BFA4EB-227C-93D2-EA6B-ABBE9B1099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9541" y="2930900"/>
            <a:ext cx="3517900" cy="2171700"/>
          </a:xfrm>
          <a:prstGeom prst="rect">
            <a:avLst/>
          </a:prstGeom>
        </p:spPr>
      </p:pic>
    </p:spTree>
    <p:extLst>
      <p:ext uri="{BB962C8B-B14F-4D97-AF65-F5344CB8AC3E}">
        <p14:creationId xmlns:p14="http://schemas.microsoft.com/office/powerpoint/2010/main" val="415129392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9805"/>
            <a:ext cx="4571999" cy="3139321"/>
          </a:xfrm>
          <a:prstGeom prst="rect">
            <a:avLst/>
          </a:prstGeom>
          <a:noFill/>
        </p:spPr>
        <p:txBody>
          <a:bodyPr wrap="square" rtlCol="0">
            <a:spAutoFit/>
          </a:bodyPr>
          <a:lstStyle/>
          <a:p>
            <a:pPr algn="l" rtl="0" fontAlgn="base">
              <a:spcBef>
                <a:spcPts val="600"/>
              </a:spcBef>
              <a:spcAft>
                <a:spcPts val="600"/>
              </a:spcAft>
            </a:pPr>
            <a:r>
              <a:rPr lang="en-US" sz="2800" b="1" i="0" u="sng" strike="noStrike" dirty="0">
                <a:solidFill>
                  <a:srgbClr val="000000"/>
                </a:solidFill>
                <a:effectLst/>
              </a:rPr>
              <a:t>Section Block</a:t>
            </a:r>
          </a:p>
          <a:p>
            <a:pPr algn="l" rtl="0" fontAlgn="base">
              <a:spcBef>
                <a:spcPts val="600"/>
              </a:spcBef>
              <a:spcAft>
                <a:spcPts val="600"/>
              </a:spcAft>
            </a:pPr>
            <a:r>
              <a:rPr lang="en-US" sz="2800" b="1" i="0" u="none" strike="noStrike" dirty="0">
                <a:solidFill>
                  <a:srgbClr val="000000"/>
                </a:solidFill>
                <a:effectLst/>
              </a:rPr>
              <a:t>Add a section to your homepage</a:t>
            </a:r>
          </a:p>
          <a:p>
            <a:pPr algn="l" rtl="0" fontAlgn="base">
              <a:spcBef>
                <a:spcPts val="600"/>
              </a:spcBef>
              <a:spcAft>
                <a:spcPts val="600"/>
              </a:spcAft>
            </a:pPr>
            <a:r>
              <a:rPr lang="en-US" sz="2800" b="1" i="0" u="sng" strike="noStrike" dirty="0">
                <a:solidFill>
                  <a:srgbClr val="000000"/>
                </a:solidFill>
                <a:effectLst/>
              </a:rPr>
              <a:t>Twitter Block</a:t>
            </a:r>
          </a:p>
          <a:p>
            <a:pPr algn="l" rtl="0" fontAlgn="base">
              <a:spcBef>
                <a:spcPts val="600"/>
              </a:spcBef>
              <a:spcAft>
                <a:spcPts val="600"/>
              </a:spcAft>
            </a:pPr>
            <a:r>
              <a:rPr lang="en-US" sz="2800" b="1" i="0" u="none" strike="noStrike" dirty="0">
                <a:solidFill>
                  <a:srgbClr val="000000"/>
                </a:solidFill>
                <a:effectLst/>
              </a:rPr>
              <a:t>Add your                              Twitter feed</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Create a Block</a:t>
            </a:r>
            <a:endParaRPr lang="en-US" sz="4000" dirty="0"/>
          </a:p>
        </p:txBody>
      </p:sp>
      <p:pic>
        <p:nvPicPr>
          <p:cNvPr id="4" name="Picture 3" descr="Graphical user interface, application&#10;&#10;Description automatically generated">
            <a:extLst>
              <a:ext uri="{FF2B5EF4-FFF2-40B4-BE49-F238E27FC236}">
                <a16:creationId xmlns:a16="http://schemas.microsoft.com/office/drawing/2014/main" id="{2A0DD06A-CDA3-DA41-C7ED-A98E87F38F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76972" y="1153131"/>
            <a:ext cx="3427103" cy="3112112"/>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DADDEC7B-B79A-D87E-189D-F6016E99E5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7393" y="2888808"/>
            <a:ext cx="2282204" cy="2165398"/>
          </a:xfrm>
          <a:prstGeom prst="rect">
            <a:avLst/>
          </a:prstGeom>
        </p:spPr>
      </p:pic>
    </p:spTree>
    <p:extLst>
      <p:ext uri="{BB962C8B-B14F-4D97-AF65-F5344CB8AC3E}">
        <p14:creationId xmlns:p14="http://schemas.microsoft.com/office/powerpoint/2010/main" val="1583192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11629"/>
            <a:ext cx="4571999" cy="2862322"/>
          </a:xfrm>
          <a:prstGeom prst="rect">
            <a:avLst/>
          </a:prstGeom>
          <a:noFill/>
        </p:spPr>
        <p:txBody>
          <a:bodyPr wrap="square" rtlCol="0">
            <a:spAutoFit/>
          </a:bodyPr>
          <a:lstStyle/>
          <a:p>
            <a:pPr algn="l" rtl="0" fontAlgn="base">
              <a:spcBef>
                <a:spcPts val="600"/>
              </a:spcBef>
              <a:spcAft>
                <a:spcPts val="600"/>
              </a:spcAft>
            </a:pPr>
            <a:r>
              <a:rPr lang="en-US" sz="2400" b="1" i="0" u="sng" strike="noStrike" dirty="0">
                <a:solidFill>
                  <a:srgbClr val="000000"/>
                </a:solidFill>
                <a:effectLst/>
              </a:rPr>
              <a:t>Ad Block</a:t>
            </a:r>
          </a:p>
          <a:p>
            <a:pPr algn="l" rtl="0" fontAlgn="base">
              <a:spcBef>
                <a:spcPts val="600"/>
              </a:spcBef>
              <a:spcAft>
                <a:spcPts val="600"/>
              </a:spcAft>
            </a:pPr>
            <a:r>
              <a:rPr lang="en-US" sz="2400" b="1" i="0" u="none" strike="noStrike" dirty="0">
                <a:solidFill>
                  <a:srgbClr val="000000"/>
                </a:solidFill>
                <a:effectLst/>
              </a:rPr>
              <a:t>Add an ad spot to your site</a:t>
            </a:r>
          </a:p>
          <a:p>
            <a:pPr algn="l" rtl="0" fontAlgn="base">
              <a:spcBef>
                <a:spcPts val="600"/>
              </a:spcBef>
              <a:spcAft>
                <a:spcPts val="600"/>
              </a:spcAft>
            </a:pPr>
            <a:r>
              <a:rPr lang="en-US" sz="2400" b="1" i="0" u="sng" strike="noStrike" dirty="0">
                <a:solidFill>
                  <a:srgbClr val="000000"/>
                </a:solidFill>
                <a:effectLst/>
              </a:rPr>
              <a:t>Milestones Block</a:t>
            </a:r>
          </a:p>
          <a:p>
            <a:pPr algn="l" rtl="0" fontAlgn="base">
              <a:spcBef>
                <a:spcPts val="600"/>
              </a:spcBef>
              <a:spcAft>
                <a:spcPts val="600"/>
              </a:spcAft>
            </a:pPr>
            <a:r>
              <a:rPr lang="en-US" sz="2400" b="1" i="0" u="none" strike="noStrike" dirty="0">
                <a:solidFill>
                  <a:srgbClr val="000000"/>
                </a:solidFill>
                <a:effectLst/>
              </a:rPr>
              <a:t>Add milestones to your main page</a:t>
            </a: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Create a Block</a:t>
            </a:r>
            <a:endParaRPr lang="en-US" sz="4000" dirty="0"/>
          </a:p>
        </p:txBody>
      </p:sp>
      <p:pic>
        <p:nvPicPr>
          <p:cNvPr id="4" name="Picture 3" descr="Graphical user interface, application&#10;&#10;Description automatically generated">
            <a:extLst>
              <a:ext uri="{FF2B5EF4-FFF2-40B4-BE49-F238E27FC236}">
                <a16:creationId xmlns:a16="http://schemas.microsoft.com/office/drawing/2014/main" id="{D6AAD61F-32BA-A2B4-4A09-0D55993C6E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19611" y="3087444"/>
            <a:ext cx="3078274" cy="2056055"/>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3A497555-0273-9523-EFA7-366E196EA8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3050" y="1256415"/>
            <a:ext cx="3162300" cy="2540000"/>
          </a:xfrm>
          <a:prstGeom prst="rect">
            <a:avLst/>
          </a:prstGeom>
        </p:spPr>
      </p:pic>
    </p:spTree>
    <p:extLst>
      <p:ext uri="{BB962C8B-B14F-4D97-AF65-F5344CB8AC3E}">
        <p14:creationId xmlns:p14="http://schemas.microsoft.com/office/powerpoint/2010/main" val="16373442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26364" y="1183120"/>
            <a:ext cx="9037674" cy="1323439"/>
          </a:xfrm>
          <a:prstGeom prst="rect">
            <a:avLst/>
          </a:prstGeom>
          <a:noFill/>
        </p:spPr>
        <p:txBody>
          <a:bodyPr wrap="square" rtlCol="0">
            <a:spAutoFit/>
          </a:bodyPr>
          <a:lstStyle/>
          <a:p>
            <a:pPr algn="l" rtl="0">
              <a:spcBef>
                <a:spcPts val="600"/>
              </a:spcBef>
              <a:spcAft>
                <a:spcPts val="600"/>
              </a:spcAft>
            </a:pPr>
            <a:r>
              <a:rPr lang="en-US" sz="2000" b="1" dirty="0">
                <a:solidFill>
                  <a:srgbClr val="000000"/>
                </a:solidFill>
              </a:rPr>
              <a:t>Click </a:t>
            </a:r>
            <a:r>
              <a:rPr lang="en-US" sz="2000" b="1" i="0" u="none" strike="noStrike" dirty="0">
                <a:solidFill>
                  <a:srgbClr val="000000"/>
                </a:solidFill>
                <a:effectLst/>
              </a:rPr>
              <a:t>and drag the block to your desired location. </a:t>
            </a:r>
          </a:p>
          <a:p>
            <a:pPr algn="l" rtl="0">
              <a:spcBef>
                <a:spcPts val="600"/>
              </a:spcBef>
              <a:spcAft>
                <a:spcPts val="600"/>
              </a:spcAft>
            </a:pPr>
            <a:r>
              <a:rPr lang="en-US" sz="2000" b="1" i="0" u="none" strike="noStrike" dirty="0">
                <a:solidFill>
                  <a:srgbClr val="000000"/>
                </a:solidFill>
                <a:effectLst/>
              </a:rPr>
              <a:t>You will see a yellow flash on the screen to indicate that the change was saved. </a:t>
            </a:r>
          </a:p>
          <a:p>
            <a:pPr algn="l" rtl="0">
              <a:spcBef>
                <a:spcPts val="600"/>
              </a:spcBef>
              <a:spcAft>
                <a:spcPts val="600"/>
              </a:spcAft>
            </a:pPr>
            <a:r>
              <a:rPr lang="en-US" sz="2000" b="1" i="0" u="none" strike="noStrike" dirty="0">
                <a:solidFill>
                  <a:srgbClr val="000000"/>
                </a:solidFill>
                <a:effectLst/>
              </a:rPr>
              <a:t>Scroll down the page to get to the blocks.</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Moving Blocks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32330FB9-0AFE-1299-D0F3-1084F779D2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8"/>
          <a:stretch/>
        </p:blipFill>
        <p:spPr>
          <a:xfrm>
            <a:off x="4651528" y="2215299"/>
            <a:ext cx="4058839" cy="2817153"/>
          </a:xfrm>
          <a:prstGeom prst="rect">
            <a:avLst/>
          </a:prstGeom>
          <a:ln>
            <a:solidFill>
              <a:schemeClr val="tx1"/>
            </a:solidFill>
          </a:ln>
        </p:spPr>
      </p:pic>
    </p:spTree>
    <p:extLst>
      <p:ext uri="{BB962C8B-B14F-4D97-AF65-F5344CB8AC3E}">
        <p14:creationId xmlns:p14="http://schemas.microsoft.com/office/powerpoint/2010/main" val="5715522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4093428"/>
          </a:xfrm>
          <a:prstGeom prst="rect">
            <a:avLst/>
          </a:prstGeom>
          <a:noFill/>
        </p:spPr>
        <p:txBody>
          <a:bodyPr wrap="square" rtlCol="0">
            <a:spAutoFit/>
          </a:bodyPr>
          <a:lstStyle/>
          <a:p>
            <a:pPr algn="l" rtl="0">
              <a:spcBef>
                <a:spcPts val="600"/>
              </a:spcBef>
              <a:spcAft>
                <a:spcPts val="600"/>
              </a:spcAft>
            </a:pPr>
            <a:r>
              <a:rPr lang="en-US" sz="2000" b="1" i="0" u="sng" strike="noStrike" dirty="0">
                <a:solidFill>
                  <a:srgbClr val="000000"/>
                </a:solidFill>
                <a:effectLst/>
              </a:rPr>
              <a:t>To add a block/section: </a:t>
            </a:r>
            <a:r>
              <a:rPr lang="en-US" sz="2000" b="1" i="0" u="none" strike="noStrike" dirty="0">
                <a:solidFill>
                  <a:srgbClr val="000000"/>
                </a:solidFill>
                <a:effectLst/>
              </a:rPr>
              <a:t> </a:t>
            </a:r>
          </a:p>
          <a:p>
            <a:pPr algn="l" rtl="0">
              <a:spcBef>
                <a:spcPts val="600"/>
              </a:spcBef>
              <a:spcAft>
                <a:spcPts val="600"/>
              </a:spcAft>
            </a:pPr>
            <a:r>
              <a:rPr lang="en-US" sz="2000" b="1" i="0" u="none" strike="noStrike" dirty="0">
                <a:solidFill>
                  <a:srgbClr val="000000"/>
                </a:solidFill>
                <a:effectLst/>
              </a:rPr>
              <a:t>Click the type of block you would like to add where it reads “Insert a …” under Blocks. If you want to add a unique section, select Title Block otherwise select one of the pre-determined options.</a:t>
            </a:r>
          </a:p>
          <a:p>
            <a:pPr algn="l" rtl="0">
              <a:spcBef>
                <a:spcPts val="600"/>
              </a:spcBef>
              <a:spcAft>
                <a:spcPts val="600"/>
              </a:spcAft>
            </a:pPr>
            <a:r>
              <a:rPr lang="en-US" sz="2000" b="1" i="0" u="none" strike="noStrike" dirty="0">
                <a:solidFill>
                  <a:srgbClr val="000000"/>
                </a:solidFill>
                <a:effectLst/>
              </a:rPr>
              <a:t>Before you add a Section, make sure to check with support to ensure the same section was not created for another town. </a:t>
            </a:r>
          </a:p>
          <a:p>
            <a:pPr algn="l" rtl="0">
              <a:spcBef>
                <a:spcPts val="600"/>
              </a:spcBef>
              <a:spcAft>
                <a:spcPts val="600"/>
              </a:spcAft>
            </a:pPr>
            <a:r>
              <a:rPr lang="en-US" sz="2000" b="1" i="0" u="none" strike="noStrike" dirty="0">
                <a:solidFill>
                  <a:srgbClr val="000000"/>
                </a:solidFill>
                <a:effectLst/>
              </a:rPr>
              <a:t>If that is the case, support will add the section to your town.</a:t>
            </a:r>
            <a:br>
              <a:rPr lang="en-US" dirty="0"/>
            </a:b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Moving Blocks</a:t>
            </a:r>
            <a:endParaRPr sz="4000" dirty="0"/>
          </a:p>
        </p:txBody>
      </p:sp>
    </p:spTree>
    <p:extLst>
      <p:ext uri="{BB962C8B-B14F-4D97-AF65-F5344CB8AC3E}">
        <p14:creationId xmlns:p14="http://schemas.microsoft.com/office/powerpoint/2010/main" val="221033072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29608"/>
            <a:ext cx="9037674" cy="3370153"/>
          </a:xfrm>
          <a:prstGeom prst="rect">
            <a:avLst/>
          </a:prstGeom>
          <a:noFill/>
        </p:spPr>
        <p:txBody>
          <a:bodyPr wrap="square" rtlCol="0">
            <a:spAutoFit/>
          </a:bodyPr>
          <a:lstStyle/>
          <a:p>
            <a:pPr algn="l" rtl="0">
              <a:spcBef>
                <a:spcPts val="600"/>
              </a:spcBef>
              <a:spcAft>
                <a:spcPts val="600"/>
              </a:spcAft>
            </a:pPr>
            <a:r>
              <a:rPr lang="en-US" sz="2000" b="1" i="0" u="sng" strike="noStrike" dirty="0">
                <a:solidFill>
                  <a:srgbClr val="000000"/>
                </a:solidFill>
                <a:effectLst/>
              </a:rPr>
              <a:t>To delete a block/section:</a:t>
            </a:r>
            <a:r>
              <a:rPr lang="en-US" sz="2000" b="1" i="0" u="none" strike="noStrike" dirty="0">
                <a:solidFill>
                  <a:srgbClr val="000000"/>
                </a:solidFill>
                <a:effectLst/>
              </a:rPr>
              <a:t> </a:t>
            </a:r>
          </a:p>
          <a:p>
            <a:pPr algn="l" rtl="0">
              <a:spcBef>
                <a:spcPts val="600"/>
              </a:spcBef>
              <a:spcAft>
                <a:spcPts val="600"/>
              </a:spcAft>
            </a:pPr>
            <a:r>
              <a:rPr lang="en-US" sz="2000" b="1" i="0" u="none" strike="noStrike" dirty="0">
                <a:solidFill>
                  <a:srgbClr val="000000"/>
                </a:solidFill>
                <a:effectLst/>
              </a:rPr>
              <a:t>Click the Remove button at the bottom of the colored block.</a:t>
            </a:r>
          </a:p>
          <a:p>
            <a:pPr algn="l" rtl="0">
              <a:spcBef>
                <a:spcPts val="600"/>
              </a:spcBef>
              <a:spcAft>
                <a:spcPts val="600"/>
              </a:spcAft>
            </a:pPr>
            <a:r>
              <a:rPr lang="en-US" sz="2000" b="1" i="0" u="none" strike="noStrike" dirty="0">
                <a:solidFill>
                  <a:srgbClr val="1A1A1A"/>
                </a:solidFill>
                <a:effectLst/>
              </a:rPr>
              <a:t>Please note, </a:t>
            </a:r>
            <a:r>
              <a:rPr lang="en-US" sz="2000" b="1" i="0" u="none" strike="noStrike" dirty="0">
                <a:solidFill>
                  <a:srgbClr val="000000"/>
                </a:solidFill>
                <a:effectLst/>
              </a:rPr>
              <a:t>for any change to take effect, you must click the green Update Town button above the overall Block section.</a:t>
            </a:r>
          </a:p>
          <a:p>
            <a:br>
              <a:rPr lang="en-US" dirty="0"/>
            </a:b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Moving Blocks</a:t>
            </a:r>
            <a:endParaRPr sz="4000" dirty="0"/>
          </a:p>
        </p:txBody>
      </p:sp>
      <p:pic>
        <p:nvPicPr>
          <p:cNvPr id="4" name="Picture 3" descr="Graphical user interface, text, application&#10;&#10;Description automatically generated">
            <a:extLst>
              <a:ext uri="{FF2B5EF4-FFF2-40B4-BE49-F238E27FC236}">
                <a16:creationId xmlns:a16="http://schemas.microsoft.com/office/drawing/2014/main" id="{46F67BE3-D18B-A339-8100-E2134CC57C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39606" y="2571750"/>
            <a:ext cx="3162300" cy="2540000"/>
          </a:xfrm>
          <a:prstGeom prst="rect">
            <a:avLst/>
          </a:prstGeom>
        </p:spPr>
      </p:pic>
      <p:pic>
        <p:nvPicPr>
          <p:cNvPr id="8" name="Picture 7" descr="Graphical user interface, text, application, chat or text message&#10;&#10;Description automatically generated">
            <a:extLst>
              <a:ext uri="{FF2B5EF4-FFF2-40B4-BE49-F238E27FC236}">
                <a16:creationId xmlns:a16="http://schemas.microsoft.com/office/drawing/2014/main" id="{76BA2C0C-763A-8812-9320-867D6E98D7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3232" y="3078745"/>
            <a:ext cx="3377741" cy="1696875"/>
          </a:xfrm>
          <a:prstGeom prst="rect">
            <a:avLst/>
          </a:prstGeom>
          <a:ln>
            <a:solidFill>
              <a:schemeClr val="tx1"/>
            </a:solidFill>
          </a:ln>
        </p:spPr>
      </p:pic>
      <p:sp>
        <p:nvSpPr>
          <p:cNvPr id="9" name="Right Arrow 8">
            <a:extLst>
              <a:ext uri="{FF2B5EF4-FFF2-40B4-BE49-F238E27FC236}">
                <a16:creationId xmlns:a16="http://schemas.microsoft.com/office/drawing/2014/main" id="{616AB64A-28B8-F47D-BE5E-501B309D88EA}"/>
              </a:ext>
            </a:extLst>
          </p:cNvPr>
          <p:cNvSpPr/>
          <p:nvPr/>
        </p:nvSpPr>
        <p:spPr>
          <a:xfrm>
            <a:off x="84712" y="359943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4CB39D69-3872-4CDD-B305-49A9D652E476}"/>
              </a:ext>
            </a:extLst>
          </p:cNvPr>
          <p:cNvSpPr/>
          <p:nvPr/>
        </p:nvSpPr>
        <p:spPr>
          <a:xfrm>
            <a:off x="6800080" y="4499761"/>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345765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5232202"/>
          </a:xfrm>
          <a:prstGeom prst="rect">
            <a:avLst/>
          </a:prstGeom>
          <a:noFill/>
        </p:spPr>
        <p:txBody>
          <a:bodyPr wrap="square" rtlCol="0">
            <a:spAutoFit/>
          </a:bodyPr>
          <a:lstStyle/>
          <a:p>
            <a:pPr algn="l" rtl="0">
              <a:spcBef>
                <a:spcPts val="0"/>
              </a:spcBef>
              <a:spcAft>
                <a:spcPts val="0"/>
              </a:spcAft>
            </a:pPr>
            <a:r>
              <a:rPr lang="en-US" sz="2000" b="1" i="0" u="none" strike="noStrike" dirty="0">
                <a:solidFill>
                  <a:srgbClr val="1A1A1A"/>
                </a:solidFill>
                <a:effectLst/>
              </a:rPr>
              <a:t>While unique section blocks are beneficial in most cases, if you are not consistently filling these blocks with content or ads, there could be a negative effect on the operating speed of your site. </a:t>
            </a:r>
            <a:endParaRPr lang="en-US" sz="2000" b="1" i="0" u="none" strike="noStrike" dirty="0">
              <a:solidFill>
                <a:srgbClr val="000000"/>
              </a:solidFill>
              <a:effectLst/>
            </a:endParaRPr>
          </a:p>
          <a:p>
            <a:pPr algn="l" rtl="0">
              <a:spcBef>
                <a:spcPts val="0"/>
              </a:spcBef>
              <a:spcAft>
                <a:spcPts val="0"/>
              </a:spcAft>
            </a:pPr>
            <a:br>
              <a:rPr lang="en-US" sz="2000" b="1" i="0" u="none" strike="noStrike" dirty="0">
                <a:solidFill>
                  <a:srgbClr val="000000"/>
                </a:solidFill>
                <a:effectLst/>
              </a:rPr>
            </a:br>
            <a:r>
              <a:rPr lang="en-US" sz="2000" b="1" i="0" u="none" strike="noStrike" dirty="0">
                <a:solidFill>
                  <a:srgbClr val="1A1A1A"/>
                </a:solidFill>
                <a:effectLst/>
              </a:rPr>
              <a:t>If you have blocks set up with nothing chosen from the block’s dropdown menu(s) or have a published block that you are no longer utilizing, we recommend that you remove these blocks.</a:t>
            </a:r>
            <a:endParaRPr lang="en-US" sz="2000" b="1" i="0" u="none" strike="noStrike" dirty="0">
              <a:solidFill>
                <a:srgbClr val="000000"/>
              </a:solidFill>
              <a:effectLst/>
            </a:endParaRPr>
          </a:p>
          <a:p>
            <a:pPr algn="l" rtl="0">
              <a:spcBef>
                <a:spcPts val="0"/>
              </a:spcBef>
              <a:spcAft>
                <a:spcPts val="0"/>
              </a:spcAft>
            </a:pPr>
            <a:br>
              <a:rPr lang="en-US" sz="2000" b="1" i="0" u="none" strike="noStrike" dirty="0">
                <a:solidFill>
                  <a:srgbClr val="000000"/>
                </a:solidFill>
                <a:effectLst/>
              </a:rPr>
            </a:br>
            <a:r>
              <a:rPr lang="en-US" sz="2000" b="1" i="0" u="none" strike="noStrike" dirty="0">
                <a:solidFill>
                  <a:srgbClr val="1A1A1A"/>
                </a:solidFill>
                <a:effectLst/>
              </a:rPr>
              <a:t>It will not erase past articles written for that column, category or section and you are still able to add that column/category/section block back on your site at any time in the future.</a:t>
            </a:r>
            <a:br>
              <a:rPr lang="en-US" sz="2000" b="1" dirty="0"/>
            </a:br>
            <a:br>
              <a:rPr lang="en-US" sz="2000" b="1" dirty="0"/>
            </a:br>
            <a:br>
              <a:rPr lang="en-US" sz="2000" b="1" dirty="0"/>
            </a:br>
            <a:br>
              <a:rPr lang="en-US" sz="2000" b="1"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200" b="1" dirty="0">
                <a:solidFill>
                  <a:srgbClr val="FFFFFF"/>
                </a:solidFill>
              </a:rPr>
              <a:t>How to Decide When to Remove a Section/Block</a:t>
            </a:r>
            <a:endParaRPr sz="3200" dirty="0"/>
          </a:p>
        </p:txBody>
      </p:sp>
    </p:spTree>
    <p:extLst>
      <p:ext uri="{BB962C8B-B14F-4D97-AF65-F5344CB8AC3E}">
        <p14:creationId xmlns:p14="http://schemas.microsoft.com/office/powerpoint/2010/main" val="158288874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4370427"/>
          </a:xfrm>
          <a:prstGeom prst="rect">
            <a:avLst/>
          </a:prstGeom>
          <a:noFill/>
        </p:spPr>
        <p:txBody>
          <a:bodyPr wrap="square" rtlCol="0">
            <a:spAutoFit/>
          </a:bodyPr>
          <a:lstStyle/>
          <a:p>
            <a:pPr algn="l" rtl="0">
              <a:spcBef>
                <a:spcPts val="0"/>
              </a:spcBef>
              <a:spcAft>
                <a:spcPts val="0"/>
              </a:spcAft>
            </a:pPr>
            <a:r>
              <a:rPr lang="en-US" sz="2800" b="1" i="0" u="none" strike="noStrike" dirty="0">
                <a:solidFill>
                  <a:srgbClr val="000000"/>
                </a:solidFill>
                <a:effectLst/>
              </a:rPr>
              <a:t>All franchisees can create, edit and unsubscribe user accounts. </a:t>
            </a:r>
          </a:p>
          <a:p>
            <a:pPr algn="l" rtl="0">
              <a:spcBef>
                <a:spcPts val="0"/>
              </a:spcBef>
              <a:spcAft>
                <a:spcPts val="0"/>
              </a:spcAft>
            </a:pPr>
            <a:endParaRPr lang="en-US" sz="2800" b="1" i="0" u="none" strike="noStrike" dirty="0">
              <a:solidFill>
                <a:srgbClr val="000000"/>
              </a:solidFill>
              <a:effectLst/>
            </a:endParaRPr>
          </a:p>
          <a:p>
            <a:pPr algn="l" rtl="0">
              <a:spcBef>
                <a:spcPts val="0"/>
              </a:spcBef>
              <a:spcAft>
                <a:spcPts val="0"/>
              </a:spcAft>
            </a:pPr>
            <a:r>
              <a:rPr lang="en-US" sz="2800" b="1" i="0" u="none" strike="noStrike" dirty="0">
                <a:solidFill>
                  <a:srgbClr val="000000"/>
                </a:solidFill>
                <a:effectLst/>
              </a:rPr>
              <a:t>Users accounts are created for readers to receive the daily e-newsletter and e-blasts.</a:t>
            </a:r>
          </a:p>
          <a:p>
            <a:pPr algn="l" rtl="0">
              <a:spcBef>
                <a:spcPts val="0"/>
              </a:spcBef>
              <a:spcAft>
                <a:spcPts val="0"/>
              </a:spcAft>
            </a:pPr>
            <a:endParaRPr lang="en-US" sz="2800" b="1" i="0" u="none" strike="noStrike" dirty="0">
              <a:solidFill>
                <a:srgbClr val="000000"/>
              </a:solidFill>
              <a:effectLst/>
            </a:endParaRPr>
          </a:p>
          <a:p>
            <a:pPr algn="l" rtl="0">
              <a:spcBef>
                <a:spcPts val="0"/>
              </a:spcBef>
              <a:spcAft>
                <a:spcPts val="0"/>
              </a:spcAft>
            </a:pPr>
            <a:r>
              <a:rPr lang="en-US" sz="2800" b="1" i="0" u="none" strike="noStrike" dirty="0">
                <a:solidFill>
                  <a:srgbClr val="000000"/>
                </a:solidFill>
                <a:effectLst/>
              </a:rPr>
              <a:t>These accounts are also created for columnists, advertisers and contributors to submit content to the site. </a:t>
            </a:r>
          </a:p>
          <a:p>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Users</a:t>
            </a:r>
            <a:endParaRPr sz="4000" dirty="0"/>
          </a:p>
        </p:txBody>
      </p:sp>
    </p:spTree>
    <p:extLst>
      <p:ext uri="{BB962C8B-B14F-4D97-AF65-F5344CB8AC3E}">
        <p14:creationId xmlns:p14="http://schemas.microsoft.com/office/powerpoint/2010/main" val="367952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372659" cy="3970318"/>
          </a:xfrm>
          <a:prstGeom prst="rect">
            <a:avLst/>
          </a:prstGeom>
          <a:noFill/>
        </p:spPr>
        <p:txBody>
          <a:bodyPr wrap="square" rtlCol="0">
            <a:spAutoFit/>
          </a:bodyPr>
          <a:lstStyle/>
          <a:p>
            <a:pPr algn="l" rtl="0">
              <a:spcBef>
                <a:spcPts val="0"/>
              </a:spcBef>
              <a:spcAft>
                <a:spcPts val="0"/>
              </a:spcAft>
            </a:pPr>
            <a:r>
              <a:rPr lang="en-US" sz="1800" b="1" i="0" u="none" strike="noStrike" dirty="0">
                <a:solidFill>
                  <a:srgbClr val="000000"/>
                </a:solidFill>
                <a:effectLst/>
              </a:rPr>
              <a:t>Nonprofit Users can request financial hardship</a:t>
            </a:r>
          </a:p>
          <a:p>
            <a:pPr algn="l" rtl="0">
              <a:spcBef>
                <a:spcPts val="0"/>
              </a:spcBef>
              <a:spcAft>
                <a:spcPts val="0"/>
              </a:spcAft>
            </a:pPr>
            <a:endParaRPr lang="en-US" b="1" dirty="0">
              <a:solidFill>
                <a:srgbClr val="000000"/>
              </a:solidFill>
            </a:endParaRPr>
          </a:p>
          <a:p>
            <a:pPr marL="285750" indent="-285750" algn="l" rtl="0">
              <a:spcBef>
                <a:spcPts val="0"/>
              </a:spcBef>
              <a:spcAft>
                <a:spcPts val="0"/>
              </a:spcAft>
              <a:buFont typeface="Arial" panose="020B0604020202020204" pitchFamily="34" charset="0"/>
              <a:buChar char="•"/>
            </a:pPr>
            <a:r>
              <a:rPr lang="en-US" sz="1800" b="1" i="0" u="none" strike="noStrike" dirty="0">
                <a:solidFill>
                  <a:srgbClr val="000000"/>
                </a:solidFill>
                <a:effectLst/>
              </a:rPr>
              <a:t>Submit content, click press release</a:t>
            </a:r>
          </a:p>
          <a:p>
            <a:pPr marL="285750" indent="-285750" algn="l" rtl="0">
              <a:spcBef>
                <a:spcPts val="0"/>
              </a:spcBef>
              <a:spcAft>
                <a:spcPts val="0"/>
              </a:spcAft>
              <a:buFont typeface="Arial" panose="020B0604020202020204" pitchFamily="34" charset="0"/>
              <a:buChar char="•"/>
            </a:pPr>
            <a:endParaRPr lang="en-US" sz="1800" b="1" i="0" u="none" strike="noStrike" dirty="0">
              <a:solidFill>
                <a:srgbClr val="000000"/>
              </a:solidFill>
              <a:effectLst/>
            </a:endParaRPr>
          </a:p>
          <a:p>
            <a:pPr marL="285750" indent="-285750" algn="l" rtl="0">
              <a:spcBef>
                <a:spcPts val="0"/>
              </a:spcBef>
              <a:spcAft>
                <a:spcPts val="0"/>
              </a:spcAft>
              <a:buFont typeface="Arial" panose="020B0604020202020204" pitchFamily="34" charset="0"/>
              <a:buChar char="•"/>
            </a:pPr>
            <a:r>
              <a:rPr lang="en-US" b="1" dirty="0">
                <a:solidFill>
                  <a:srgbClr val="000000"/>
                </a:solidFill>
              </a:rPr>
              <a:t>Click on nonprofit price, then request a financial hardship exemption</a:t>
            </a:r>
          </a:p>
          <a:p>
            <a:pPr algn="l" rtl="0">
              <a:spcBef>
                <a:spcPts val="0"/>
              </a:spcBef>
              <a:spcAft>
                <a:spcPts val="0"/>
              </a:spcAft>
            </a:pPr>
            <a:endParaRPr lang="en-US" sz="1800" b="1" i="0" u="none" strike="noStrike" dirty="0">
              <a:solidFill>
                <a:srgbClr val="000000"/>
              </a:solidFill>
              <a:effectLst/>
            </a:endParaRPr>
          </a:p>
          <a:p>
            <a:pPr marL="285750" indent="-285750" algn="l" rtl="0">
              <a:spcBef>
                <a:spcPts val="0"/>
              </a:spcBef>
              <a:spcAft>
                <a:spcPts val="0"/>
              </a:spcAft>
              <a:buFont typeface="Arial" panose="020B0604020202020204" pitchFamily="34" charset="0"/>
              <a:buChar char="•"/>
            </a:pPr>
            <a:r>
              <a:rPr lang="en-US" sz="1800" b="1" i="0" u="none" strike="noStrike" dirty="0">
                <a:solidFill>
                  <a:srgbClr val="000000"/>
                </a:solidFill>
                <a:effectLst/>
              </a:rPr>
              <a:t>Add towns, give a reason</a:t>
            </a:r>
          </a:p>
          <a:p>
            <a:pPr marL="285750" indent="-285750" algn="l" rtl="0">
              <a:spcBef>
                <a:spcPts val="0"/>
              </a:spcBef>
              <a:spcAft>
                <a:spcPts val="0"/>
              </a:spcAft>
              <a:buFont typeface="Arial" panose="020B0604020202020204" pitchFamily="34" charset="0"/>
              <a:buChar char="•"/>
            </a:pPr>
            <a:endParaRPr lang="en-US" b="1" dirty="0">
              <a:solidFill>
                <a:srgbClr val="000000"/>
              </a:solidFill>
            </a:endParaRPr>
          </a:p>
          <a:p>
            <a:pPr marL="285750" indent="-285750" algn="l" rtl="0">
              <a:spcBef>
                <a:spcPts val="0"/>
              </a:spcBef>
              <a:spcAft>
                <a:spcPts val="0"/>
              </a:spcAft>
              <a:buFont typeface="Arial" panose="020B0604020202020204" pitchFamily="34" charset="0"/>
              <a:buChar char="•"/>
            </a:pPr>
            <a:r>
              <a:rPr lang="en-US" b="1" dirty="0">
                <a:solidFill>
                  <a:srgbClr val="000000"/>
                </a:solidFill>
              </a:rPr>
              <a:t>Each town will decide</a:t>
            </a:r>
          </a:p>
          <a:p>
            <a:pPr marL="285750" indent="-285750" algn="l" rtl="0">
              <a:spcBef>
                <a:spcPts val="0"/>
              </a:spcBef>
              <a:spcAft>
                <a:spcPts val="0"/>
              </a:spcAft>
              <a:buFont typeface="Arial" panose="020B0604020202020204" pitchFamily="34" charset="0"/>
              <a:buChar char="•"/>
            </a:pPr>
            <a:endParaRPr lang="en-US" sz="1800" b="1" i="0" u="none" strike="noStrike" dirty="0">
              <a:solidFill>
                <a:srgbClr val="000000"/>
              </a:solidFill>
              <a:effectLst/>
            </a:endParaRPr>
          </a:p>
          <a:p>
            <a:pPr marL="285750" indent="-285750" algn="l" rtl="0">
              <a:spcBef>
                <a:spcPts val="0"/>
              </a:spcBef>
              <a:spcAft>
                <a:spcPts val="0"/>
              </a:spcAft>
              <a:buFont typeface="Arial" panose="020B0604020202020204" pitchFamily="34" charset="0"/>
              <a:buChar char="•"/>
            </a:pPr>
            <a:r>
              <a:rPr lang="en-US" sz="1800" b="1" i="0" u="none" strike="noStrike" dirty="0">
                <a:solidFill>
                  <a:srgbClr val="000000"/>
                </a:solidFill>
                <a:effectLst/>
              </a:rPr>
              <a:t>Will </a:t>
            </a:r>
            <a:r>
              <a:rPr lang="en-US" b="1" dirty="0">
                <a:solidFill>
                  <a:srgbClr val="000000"/>
                </a:solidFill>
              </a:rPr>
              <a:t>receive email confirmation of approval/denial</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pic>
        <p:nvPicPr>
          <p:cNvPr id="4098" name="Picture 2">
            <a:extLst>
              <a:ext uri="{FF2B5EF4-FFF2-40B4-BE49-F238E27FC236}">
                <a16:creationId xmlns:a16="http://schemas.microsoft.com/office/drawing/2014/main" id="{C1A0F92F-3766-C6E3-3A97-DC44232FB9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2660" y="1350543"/>
            <a:ext cx="4600773" cy="30083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E65EBD0D-1F20-0C05-6B70-628550117407}"/>
              </a:ext>
            </a:extLst>
          </p:cNvPr>
          <p:cNvSpPr/>
          <p:nvPr/>
        </p:nvSpPr>
        <p:spPr>
          <a:xfrm>
            <a:off x="3775933" y="3202748"/>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644260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76700"/>
            <a:ext cx="9143999" cy="1815882"/>
          </a:xfrm>
          <a:prstGeom prst="rect">
            <a:avLst/>
          </a:prstGeom>
          <a:noFill/>
        </p:spPr>
        <p:txBody>
          <a:bodyPr wrap="square" rtlCol="0">
            <a:spAutoFit/>
          </a:bodyPr>
          <a:lstStyle/>
          <a:p>
            <a:pPr algn="l" rtl="0">
              <a:spcBef>
                <a:spcPts val="0"/>
              </a:spcBef>
              <a:spcAft>
                <a:spcPts val="0"/>
              </a:spcAft>
            </a:pPr>
            <a:r>
              <a:rPr lang="en-US" sz="2800" b="1" i="0" u="none" strike="noStrike" dirty="0">
                <a:solidFill>
                  <a:srgbClr val="000000"/>
                </a:solidFill>
                <a:effectLst/>
              </a:rPr>
              <a:t>There are two ways to create a new user account: </a:t>
            </a:r>
          </a:p>
          <a:p>
            <a:pPr algn="l" rtl="0">
              <a:spcBef>
                <a:spcPts val="0"/>
              </a:spcBef>
              <a:spcAft>
                <a:spcPts val="0"/>
              </a:spcAft>
            </a:pPr>
            <a:br>
              <a:rPr lang="en-US" sz="2800" b="1" i="0" u="none" strike="noStrike" dirty="0">
                <a:solidFill>
                  <a:srgbClr val="000000"/>
                </a:solidFill>
                <a:effectLst/>
              </a:rPr>
            </a:br>
            <a:r>
              <a:rPr lang="en-US" sz="2800" b="1" i="0" u="none" strike="noStrike" dirty="0">
                <a:solidFill>
                  <a:srgbClr val="000000"/>
                </a:solidFill>
                <a:effectLst/>
              </a:rPr>
              <a:t>1. Hover over the User tab on the left side of the CMS/Admin Portal and click New User.</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8161"/>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 New User Account</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DD1C77AF-309F-9A66-4108-80DCFA3BD4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3694" y="3402881"/>
            <a:ext cx="4356100" cy="1016000"/>
          </a:xfrm>
          <a:prstGeom prst="rect">
            <a:avLst/>
          </a:prstGeom>
          <a:ln>
            <a:solidFill>
              <a:schemeClr val="tx1"/>
            </a:solidFill>
          </a:ln>
        </p:spPr>
      </p:pic>
      <p:sp>
        <p:nvSpPr>
          <p:cNvPr id="7" name="Right Arrow 6">
            <a:extLst>
              <a:ext uri="{FF2B5EF4-FFF2-40B4-BE49-F238E27FC236}">
                <a16:creationId xmlns:a16="http://schemas.microsoft.com/office/drawing/2014/main" id="{6A9F5FC3-6DBF-A36D-F237-51A2010A65FD}"/>
              </a:ext>
            </a:extLst>
          </p:cNvPr>
          <p:cNvSpPr/>
          <p:nvPr/>
        </p:nvSpPr>
        <p:spPr>
          <a:xfrm rot="10800000">
            <a:off x="5118892" y="3668565"/>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40568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76700"/>
            <a:ext cx="9037674" cy="1815882"/>
          </a:xfrm>
          <a:prstGeom prst="rect">
            <a:avLst/>
          </a:prstGeom>
          <a:noFill/>
        </p:spPr>
        <p:txBody>
          <a:bodyPr wrap="square" rtlCol="0">
            <a:spAutoFit/>
          </a:bodyPr>
          <a:lstStyle/>
          <a:p>
            <a:pPr algn="l" rtl="0">
              <a:spcBef>
                <a:spcPts val="0"/>
              </a:spcBef>
              <a:spcAft>
                <a:spcPts val="0"/>
              </a:spcAft>
            </a:pPr>
            <a:r>
              <a:rPr lang="en-US" sz="2800" b="1" i="0" u="none" strike="noStrike" dirty="0">
                <a:solidFill>
                  <a:srgbClr val="000000"/>
                </a:solidFill>
                <a:effectLst/>
              </a:rPr>
              <a:t>2. Click the User tab on the left side of the CMS/Admin Portal. Once you see the user database on your screen, click the green + New User button on the top right corner of the screen. </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 New User Account</a:t>
            </a:r>
            <a:endParaRPr sz="4000" dirty="0"/>
          </a:p>
        </p:txBody>
      </p:sp>
      <p:pic>
        <p:nvPicPr>
          <p:cNvPr id="4" name="Picture 3" descr="Graphical user interface, text, website&#10;&#10;Description automatically generated">
            <a:extLst>
              <a:ext uri="{FF2B5EF4-FFF2-40B4-BE49-F238E27FC236}">
                <a16:creationId xmlns:a16="http://schemas.microsoft.com/office/drawing/2014/main" id="{B6BEC551-1493-EFF3-AD30-B90DF66E56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3323616"/>
            <a:ext cx="7772400" cy="1565275"/>
          </a:xfrm>
          <a:prstGeom prst="rect">
            <a:avLst/>
          </a:prstGeom>
          <a:ln>
            <a:solidFill>
              <a:schemeClr val="tx1"/>
            </a:solidFill>
          </a:ln>
        </p:spPr>
      </p:pic>
      <p:sp>
        <p:nvSpPr>
          <p:cNvPr id="7" name="Right Arrow 6">
            <a:extLst>
              <a:ext uri="{FF2B5EF4-FFF2-40B4-BE49-F238E27FC236}">
                <a16:creationId xmlns:a16="http://schemas.microsoft.com/office/drawing/2014/main" id="{E83E2AD0-E49E-48F9-C5D6-F83E0A9C5BB2}"/>
              </a:ext>
            </a:extLst>
          </p:cNvPr>
          <p:cNvSpPr/>
          <p:nvPr/>
        </p:nvSpPr>
        <p:spPr>
          <a:xfrm>
            <a:off x="6749730" y="382448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658398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80195"/>
            <a:ext cx="9037674" cy="2308324"/>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Once you are on the New User</a:t>
            </a:r>
            <a:r>
              <a:rPr lang="en-US" sz="2400" b="1" dirty="0">
                <a:solidFill>
                  <a:srgbClr val="000000"/>
                </a:solidFill>
              </a:rPr>
              <a:t> </a:t>
            </a:r>
            <a:r>
              <a:rPr lang="en-US" sz="2400" b="1" i="0" u="none" strike="noStrike" dirty="0">
                <a:solidFill>
                  <a:srgbClr val="000000"/>
                </a:solidFill>
                <a:effectLst/>
              </a:rPr>
              <a:t>screen, follow these steps to set up the account:</a:t>
            </a:r>
          </a:p>
          <a:p>
            <a:pPr algn="l" rtl="0">
              <a:spcBef>
                <a:spcPts val="0"/>
              </a:spcBef>
              <a:spcAft>
                <a:spcPts val="0"/>
              </a:spcAft>
            </a:pPr>
            <a:endParaRPr lang="en-US" sz="2400" b="1" i="0" u="none" strike="noStrike" dirty="0">
              <a:solidFill>
                <a:srgbClr val="000000"/>
              </a:solidFill>
              <a:effectLst/>
            </a:endParaRPr>
          </a:p>
          <a:p>
            <a:pPr algn="l" rtl="0" fontAlgn="base">
              <a:spcBef>
                <a:spcPts val="0"/>
              </a:spcBef>
              <a:spcAft>
                <a:spcPts val="0"/>
              </a:spcAft>
              <a:buFont typeface="+mj-lt"/>
              <a:buAutoNum type="arabicPeriod"/>
            </a:pPr>
            <a:r>
              <a:rPr lang="en-US" sz="2400" b="1" dirty="0">
                <a:solidFill>
                  <a:srgbClr val="000000"/>
                </a:solidFill>
              </a:rPr>
              <a:t> </a:t>
            </a:r>
            <a:r>
              <a:rPr lang="en-US" sz="2400" b="1" i="0" u="none" strike="noStrike" dirty="0">
                <a:solidFill>
                  <a:srgbClr val="000000"/>
                </a:solidFill>
                <a:effectLst/>
              </a:rPr>
              <a:t>Fill out the two required fields: Email and Towns. This should be the town the person would like to receive the newsletter and e-blasts from. </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 New User Account</a:t>
            </a:r>
            <a:endParaRPr lang="en-US" sz="4000" dirty="0"/>
          </a:p>
        </p:txBody>
      </p:sp>
      <p:pic>
        <p:nvPicPr>
          <p:cNvPr id="4" name="Picture 3" descr="Graphical user interface, application&#10;&#10;Description automatically generated with medium confidence">
            <a:extLst>
              <a:ext uri="{FF2B5EF4-FFF2-40B4-BE49-F238E27FC236}">
                <a16:creationId xmlns:a16="http://schemas.microsoft.com/office/drawing/2014/main" id="{8F3C928A-ACA9-F310-ABFB-9AE5FE5B33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9233" y="2990603"/>
            <a:ext cx="6101499" cy="2131849"/>
          </a:xfrm>
          <a:prstGeom prst="rect">
            <a:avLst/>
          </a:prstGeom>
          <a:ln>
            <a:solidFill>
              <a:schemeClr val="tx1"/>
            </a:solidFill>
          </a:ln>
        </p:spPr>
      </p:pic>
      <p:sp>
        <p:nvSpPr>
          <p:cNvPr id="7" name="Right Arrow 6">
            <a:extLst>
              <a:ext uri="{FF2B5EF4-FFF2-40B4-BE49-F238E27FC236}">
                <a16:creationId xmlns:a16="http://schemas.microsoft.com/office/drawing/2014/main" id="{6344DFE8-75B4-8FA6-397C-2ABFD62423ED}"/>
              </a:ext>
            </a:extLst>
          </p:cNvPr>
          <p:cNvSpPr/>
          <p:nvPr/>
        </p:nvSpPr>
        <p:spPr>
          <a:xfrm>
            <a:off x="1593268" y="3554038"/>
            <a:ext cx="997262" cy="15790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7822A0C9-2AAC-7B4A-5340-01C01E15F236}"/>
              </a:ext>
            </a:extLst>
          </p:cNvPr>
          <p:cNvSpPr/>
          <p:nvPr/>
        </p:nvSpPr>
        <p:spPr>
          <a:xfrm>
            <a:off x="1593268" y="3877463"/>
            <a:ext cx="997262" cy="15790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22403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830997"/>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2. Check off the first four boxes under Delivery Frequency</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 New User Account</a:t>
            </a:r>
            <a:endParaRPr lang="en-US" sz="4000" dirty="0"/>
          </a:p>
        </p:txBody>
      </p:sp>
      <p:pic>
        <p:nvPicPr>
          <p:cNvPr id="4" name="Picture 3" descr="Graphical user interface, application&#10;&#10;Description automatically generated">
            <a:extLst>
              <a:ext uri="{FF2B5EF4-FFF2-40B4-BE49-F238E27FC236}">
                <a16:creationId xmlns:a16="http://schemas.microsoft.com/office/drawing/2014/main" id="{56A90B0A-D302-FCF2-3668-47F09E293C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8430" y="1541860"/>
            <a:ext cx="3177843" cy="3147578"/>
          </a:xfrm>
          <a:prstGeom prst="rect">
            <a:avLst/>
          </a:prstGeom>
        </p:spPr>
      </p:pic>
      <p:sp>
        <p:nvSpPr>
          <p:cNvPr id="7" name="Right Arrow 6">
            <a:extLst>
              <a:ext uri="{FF2B5EF4-FFF2-40B4-BE49-F238E27FC236}">
                <a16:creationId xmlns:a16="http://schemas.microsoft.com/office/drawing/2014/main" id="{3E19D535-91CB-216D-4D9D-58CCB374BE86}"/>
              </a:ext>
            </a:extLst>
          </p:cNvPr>
          <p:cNvSpPr/>
          <p:nvPr/>
        </p:nvSpPr>
        <p:spPr>
          <a:xfrm>
            <a:off x="4710022" y="1655985"/>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042219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201532"/>
            <a:ext cx="9037674" cy="1077218"/>
          </a:xfrm>
          <a:prstGeom prst="rect">
            <a:avLst/>
          </a:prstGeom>
          <a:noFill/>
        </p:spPr>
        <p:txBody>
          <a:bodyPr wrap="square" rtlCol="0">
            <a:spAutoFit/>
          </a:bodyPr>
          <a:lstStyle/>
          <a:p>
            <a:pPr algn="l" rtl="0" fontAlgn="base">
              <a:spcBef>
                <a:spcPts val="0"/>
              </a:spcBef>
              <a:spcAft>
                <a:spcPts val="0"/>
              </a:spcAft>
            </a:pPr>
            <a:r>
              <a:rPr lang="en-US" sz="3200" b="1" i="0" u="none" strike="noStrike" dirty="0">
                <a:solidFill>
                  <a:srgbClr val="000000"/>
                </a:solidFill>
                <a:effectLst/>
              </a:rPr>
              <a:t>3. Scroll down to the roles and select Subscriber from the dropdown menu</a:t>
            </a:r>
            <a:r>
              <a:rPr lang="en-US" sz="2400" b="0" i="0" u="none" strike="noStrike" dirty="0">
                <a:solidFill>
                  <a:srgbClr val="000000"/>
                </a:solidFill>
                <a:effectLst/>
              </a:rPr>
              <a:t>.</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 New User Account</a:t>
            </a:r>
            <a:endParaRPr lang="en-US" sz="4000" dirty="0"/>
          </a:p>
        </p:txBody>
      </p:sp>
      <p:pic>
        <p:nvPicPr>
          <p:cNvPr id="4" name="Picture 3" descr="Graphical user interface, application, Word&#10;&#10;Description automatically generated">
            <a:extLst>
              <a:ext uri="{FF2B5EF4-FFF2-40B4-BE49-F238E27FC236}">
                <a16:creationId xmlns:a16="http://schemas.microsoft.com/office/drawing/2014/main" id="{0DFC0459-6EAD-DC4C-759F-05418DD6A5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2554" y="2444418"/>
            <a:ext cx="6678891" cy="2602269"/>
          </a:xfrm>
          <a:prstGeom prst="rect">
            <a:avLst/>
          </a:prstGeom>
          <a:ln>
            <a:solidFill>
              <a:schemeClr val="tx1"/>
            </a:solidFill>
          </a:ln>
        </p:spPr>
      </p:pic>
      <p:sp>
        <p:nvSpPr>
          <p:cNvPr id="7" name="Right Arrow 6">
            <a:extLst>
              <a:ext uri="{FF2B5EF4-FFF2-40B4-BE49-F238E27FC236}">
                <a16:creationId xmlns:a16="http://schemas.microsoft.com/office/drawing/2014/main" id="{0CFD5D34-DD81-1985-A220-AABD3E951209}"/>
              </a:ext>
            </a:extLst>
          </p:cNvPr>
          <p:cNvSpPr/>
          <p:nvPr/>
        </p:nvSpPr>
        <p:spPr>
          <a:xfrm>
            <a:off x="1546986" y="3836709"/>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15447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128658"/>
            <a:ext cx="5241719" cy="2246769"/>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4. If the user account is also for a content contributor (columnist, advertiser, etc.), you should click the green “Add new Role” link and select the appropriate secondary role from the dropdown menu.</a:t>
            </a:r>
          </a:p>
          <a:p>
            <a:pPr algn="l" rtl="0" fontAlgn="base">
              <a:spcBef>
                <a:spcPts val="0"/>
              </a:spcBef>
              <a:spcAft>
                <a:spcPts val="0"/>
              </a:spcAft>
            </a:pPr>
            <a:endParaRPr lang="en-US" sz="2000" b="1" dirty="0">
              <a:solidFill>
                <a:srgbClr val="000000"/>
              </a:solidFill>
            </a:endParaRPr>
          </a:p>
          <a:p>
            <a:pPr marL="285750" indent="-28575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Subscriber should always be the first role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 New User Account</a:t>
            </a:r>
            <a:endParaRPr lang="en-US" sz="4000" dirty="0"/>
          </a:p>
        </p:txBody>
      </p:sp>
      <p:pic>
        <p:nvPicPr>
          <p:cNvPr id="4" name="Picture 3" descr="Graphical user interface, application, email&#10;&#10;Description automatically generated">
            <a:extLst>
              <a:ext uri="{FF2B5EF4-FFF2-40B4-BE49-F238E27FC236}">
                <a16:creationId xmlns:a16="http://schemas.microsoft.com/office/drawing/2014/main" id="{A8A114E5-99A7-2A97-4D7D-FA9818C736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1719" y="1350544"/>
            <a:ext cx="3902281" cy="3474956"/>
          </a:xfrm>
          <a:prstGeom prst="rect">
            <a:avLst/>
          </a:prstGeom>
          <a:ln>
            <a:solidFill>
              <a:schemeClr val="tx1"/>
            </a:solidFill>
          </a:ln>
        </p:spPr>
      </p:pic>
      <p:sp>
        <p:nvSpPr>
          <p:cNvPr id="7" name="Right Arrow 6">
            <a:extLst>
              <a:ext uri="{FF2B5EF4-FFF2-40B4-BE49-F238E27FC236}">
                <a16:creationId xmlns:a16="http://schemas.microsoft.com/office/drawing/2014/main" id="{C559C681-0882-44DA-D034-D392D088CBE8}"/>
              </a:ext>
            </a:extLst>
          </p:cNvPr>
          <p:cNvSpPr/>
          <p:nvPr/>
        </p:nvSpPr>
        <p:spPr>
          <a:xfrm rot="10800000">
            <a:off x="6045797" y="1614355"/>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58157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128658"/>
            <a:ext cx="5241719" cy="3170099"/>
          </a:xfrm>
          <a:prstGeom prst="rect">
            <a:avLst/>
          </a:prstGeom>
          <a:noFill/>
        </p:spPr>
        <p:txBody>
          <a:bodyPr wrap="square" rtlCol="0">
            <a:spAutoFit/>
          </a:bodyPr>
          <a:lstStyle/>
          <a:p>
            <a:pPr marL="285750" marR="0" indent="-285750">
              <a:spcBef>
                <a:spcPts val="0"/>
              </a:spcBef>
              <a:spcAft>
                <a:spcPts val="0"/>
              </a:spcAft>
              <a:buFont typeface="Arial" panose="020B0604020202020204" pitchFamily="34" charset="0"/>
              <a:buChar char="•"/>
            </a:pPr>
            <a:r>
              <a:rPr lang="en-US" sz="2000" b="1" dirty="0">
                <a:effectLst/>
                <a:latin typeface="Calibri" panose="020F0502020204030204" pitchFamily="34" charset="0"/>
                <a:ea typeface="Calibri" panose="020F0502020204030204" pitchFamily="34" charset="0"/>
                <a:cs typeface="Times New Roman" panose="02020603050405020304" pitchFamily="18" charset="0"/>
              </a:rPr>
              <a:t>For Advertisers, you must also select the ad file that the user account should be attached to. This will allow advertisers to submit content to the site for the towns in which they are advertising.</a:t>
            </a:r>
          </a:p>
          <a:p>
            <a:pPr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2000" b="1" dirty="0">
                <a:effectLst/>
                <a:latin typeface="Calibri" panose="020F0502020204030204" pitchFamily="34" charset="0"/>
                <a:ea typeface="Calibri" panose="020F0502020204030204" pitchFamily="34" charset="0"/>
                <a:cs typeface="Times New Roman" panose="02020603050405020304" pitchFamily="18" charset="0"/>
              </a:rPr>
              <a:t>For Columnists, you must also select the column the user account should be attached to. This will allow columnists to submit column articles to the specific column.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 New User Account</a:t>
            </a:r>
            <a:endParaRPr lang="en-US" sz="4000" dirty="0"/>
          </a:p>
        </p:txBody>
      </p:sp>
      <p:pic>
        <p:nvPicPr>
          <p:cNvPr id="4" name="Picture 3" descr="Graphical user interface, application, email&#10;&#10;Description automatically generated">
            <a:extLst>
              <a:ext uri="{FF2B5EF4-FFF2-40B4-BE49-F238E27FC236}">
                <a16:creationId xmlns:a16="http://schemas.microsoft.com/office/drawing/2014/main" id="{A8A114E5-99A7-2A97-4D7D-FA9818C736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1719" y="1350544"/>
            <a:ext cx="3902281" cy="3474956"/>
          </a:xfrm>
          <a:prstGeom prst="rect">
            <a:avLst/>
          </a:prstGeom>
          <a:ln>
            <a:solidFill>
              <a:schemeClr val="tx1"/>
            </a:solidFill>
          </a:ln>
        </p:spPr>
      </p:pic>
      <p:sp>
        <p:nvSpPr>
          <p:cNvPr id="3" name="Right Arrow 2">
            <a:extLst>
              <a:ext uri="{FF2B5EF4-FFF2-40B4-BE49-F238E27FC236}">
                <a16:creationId xmlns:a16="http://schemas.microsoft.com/office/drawing/2014/main" id="{42D870B7-BFDD-2B67-7088-EDAE31679A4A}"/>
              </a:ext>
            </a:extLst>
          </p:cNvPr>
          <p:cNvSpPr/>
          <p:nvPr/>
        </p:nvSpPr>
        <p:spPr>
          <a:xfrm>
            <a:off x="5241718" y="2559882"/>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293D7A16-64B5-E699-2D54-561A8AA34C52}"/>
              </a:ext>
            </a:extLst>
          </p:cNvPr>
          <p:cNvSpPr/>
          <p:nvPr/>
        </p:nvSpPr>
        <p:spPr>
          <a:xfrm>
            <a:off x="5266040" y="3762500"/>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67069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2" y="1257258"/>
            <a:ext cx="4001844" cy="830997"/>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5. Scroll to the bottom of the page and click Create User.</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 New User Account</a:t>
            </a:r>
            <a:endParaRPr lang="en-US" sz="4000" dirty="0"/>
          </a:p>
        </p:txBody>
      </p:sp>
      <p:pic>
        <p:nvPicPr>
          <p:cNvPr id="4" name="Picture 3" descr="Graphical user interface, application&#10;&#10;Description automatically generated">
            <a:extLst>
              <a:ext uri="{FF2B5EF4-FFF2-40B4-BE49-F238E27FC236}">
                <a16:creationId xmlns:a16="http://schemas.microsoft.com/office/drawing/2014/main" id="{532FF0C0-397B-C47E-C4DA-33A0EE49C7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4779" y="1181844"/>
            <a:ext cx="4784281" cy="3812800"/>
          </a:xfrm>
          <a:prstGeom prst="rect">
            <a:avLst/>
          </a:prstGeom>
          <a:ln>
            <a:solidFill>
              <a:schemeClr val="tx1"/>
            </a:solidFill>
          </a:ln>
        </p:spPr>
      </p:pic>
      <p:sp>
        <p:nvSpPr>
          <p:cNvPr id="7" name="Right Arrow 6">
            <a:extLst>
              <a:ext uri="{FF2B5EF4-FFF2-40B4-BE49-F238E27FC236}">
                <a16:creationId xmlns:a16="http://schemas.microsoft.com/office/drawing/2014/main" id="{0C9D512F-FBCD-C3FD-DFCC-554DA74895A1}"/>
              </a:ext>
            </a:extLst>
          </p:cNvPr>
          <p:cNvSpPr/>
          <p:nvPr/>
        </p:nvSpPr>
        <p:spPr>
          <a:xfrm>
            <a:off x="4920791" y="3719340"/>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88746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22550" y="1268016"/>
            <a:ext cx="4571999" cy="3416320"/>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6. User accounts should be created for all advertisers that have content marketing included in their advertising package, as well as any columnists who have their own column. If the advertiser or columnist doesn’t already have an account, you should create one for them.</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 New User Account</a:t>
            </a:r>
            <a:endParaRPr lang="en-US" sz="4000" dirty="0"/>
          </a:p>
        </p:txBody>
      </p:sp>
      <p:pic>
        <p:nvPicPr>
          <p:cNvPr id="3" name="Picture 2" descr="Graphical user interface, application, email&#10;&#10;Description automatically generated">
            <a:extLst>
              <a:ext uri="{FF2B5EF4-FFF2-40B4-BE49-F238E27FC236}">
                <a16:creationId xmlns:a16="http://schemas.microsoft.com/office/drawing/2014/main" id="{483F331D-9691-3535-3CC8-84CFEAB420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1489" y="1348776"/>
            <a:ext cx="3902281" cy="3474956"/>
          </a:xfrm>
          <a:prstGeom prst="rect">
            <a:avLst/>
          </a:prstGeom>
          <a:ln>
            <a:solidFill>
              <a:schemeClr val="tx1"/>
            </a:solidFill>
          </a:ln>
        </p:spPr>
      </p:pic>
      <p:sp>
        <p:nvSpPr>
          <p:cNvPr id="4" name="Right Arrow 3">
            <a:extLst>
              <a:ext uri="{FF2B5EF4-FFF2-40B4-BE49-F238E27FC236}">
                <a16:creationId xmlns:a16="http://schemas.microsoft.com/office/drawing/2014/main" id="{30200533-F20D-8133-1FA3-38DF8402BEB9}"/>
              </a:ext>
            </a:extLst>
          </p:cNvPr>
          <p:cNvSpPr/>
          <p:nvPr/>
        </p:nvSpPr>
        <p:spPr>
          <a:xfrm>
            <a:off x="4811489" y="369530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a:extLst>
              <a:ext uri="{FF2B5EF4-FFF2-40B4-BE49-F238E27FC236}">
                <a16:creationId xmlns:a16="http://schemas.microsoft.com/office/drawing/2014/main" id="{0DC4C41B-0F06-9A21-7FAB-BD4127EFF33D}"/>
              </a:ext>
            </a:extLst>
          </p:cNvPr>
          <p:cNvSpPr/>
          <p:nvPr/>
        </p:nvSpPr>
        <p:spPr>
          <a:xfrm>
            <a:off x="4811489" y="2479250"/>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173654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78011" cy="1938992"/>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As a Town Admin, you have the authority to edit a user account.</a:t>
            </a:r>
          </a:p>
          <a:p>
            <a:pPr algn="l" rtl="0">
              <a:spcBef>
                <a:spcPts val="0"/>
              </a:spcBef>
              <a:spcAft>
                <a:spcPts val="0"/>
              </a:spcAft>
            </a:pPr>
            <a:endParaRPr lang="en-US" sz="2400" b="1" dirty="0">
              <a:solidFill>
                <a:srgbClr val="000000"/>
              </a:solidFill>
            </a:endParaRPr>
          </a:p>
          <a:p>
            <a:pPr marL="342900" indent="-342900" algn="l" rtl="0">
              <a:spcBef>
                <a:spcPts val="0"/>
              </a:spcBef>
              <a:spcAft>
                <a:spcPts val="0"/>
              </a:spcAft>
              <a:buFont typeface="Arial" panose="020B0604020202020204" pitchFamily="34" charset="0"/>
              <a:buChar char="•"/>
            </a:pPr>
            <a:r>
              <a:rPr lang="en-US" sz="2400" b="1" dirty="0">
                <a:solidFill>
                  <a:srgbClr val="000000"/>
                </a:solidFill>
              </a:rPr>
              <a:t>User requests to unsubscribe from the daily newsletter or E-blasts.</a:t>
            </a:r>
          </a:p>
          <a:p>
            <a:pPr marL="342900" indent="-342900" algn="l" rtl="0">
              <a:spcBef>
                <a:spcPts val="0"/>
              </a:spcBef>
              <a:spcAft>
                <a:spcPts val="0"/>
              </a:spcAft>
              <a:buFont typeface="Arial" panose="020B0604020202020204" pitchFamily="34" charset="0"/>
              <a:buChar char="•"/>
            </a:pPr>
            <a:endParaRPr lang="en-US" sz="2400" b="1" i="0" u="none" strike="noStrike" dirty="0">
              <a:solidFill>
                <a:srgbClr val="000000"/>
              </a:solidFill>
              <a:effectLst/>
            </a:endParaRPr>
          </a:p>
          <a:p>
            <a:pPr marL="342900" indent="-342900" algn="l" rtl="0">
              <a:spcBef>
                <a:spcPts val="0"/>
              </a:spcBef>
              <a:spcAft>
                <a:spcPts val="0"/>
              </a:spcAft>
              <a:buFont typeface="Arial" panose="020B0604020202020204" pitchFamily="34" charset="0"/>
              <a:buChar char="•"/>
            </a:pPr>
            <a:r>
              <a:rPr lang="en-US" sz="2400" b="1" dirty="0">
                <a:solidFill>
                  <a:srgbClr val="000000"/>
                </a:solidFill>
              </a:rPr>
              <a:t>You might also want to add a user as a contributor or advertiser.</a:t>
            </a:r>
            <a:endParaRPr lang="en-US" sz="24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Editing a User Account</a:t>
            </a:r>
            <a:endParaRPr sz="4000" dirty="0"/>
          </a:p>
        </p:txBody>
      </p:sp>
    </p:spTree>
    <p:extLst>
      <p:ext uri="{BB962C8B-B14F-4D97-AF65-F5344CB8AC3E}">
        <p14:creationId xmlns:p14="http://schemas.microsoft.com/office/powerpoint/2010/main" val="1450460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3046988"/>
          </a:xfrm>
          <a:prstGeom prst="rect">
            <a:avLst/>
          </a:prstGeom>
          <a:noFill/>
        </p:spPr>
        <p:txBody>
          <a:bodyPr wrap="square" rtlCol="0">
            <a:spAutoFit/>
          </a:bodyPr>
          <a:lstStyle/>
          <a:p>
            <a:pPr algn="l" rtl="0">
              <a:spcBef>
                <a:spcPts val="0"/>
              </a:spcBef>
              <a:spcAft>
                <a:spcPts val="0"/>
              </a:spcAft>
            </a:pPr>
            <a:r>
              <a:rPr lang="en-US" sz="3200" b="1" i="0" u="none" strike="noStrike" dirty="0">
                <a:solidFill>
                  <a:srgbClr val="000000"/>
                </a:solidFill>
                <a:effectLst/>
              </a:rPr>
              <a:t>Nonprofit Users can request financial hardship</a:t>
            </a:r>
          </a:p>
          <a:p>
            <a:pPr algn="l" rtl="0">
              <a:spcBef>
                <a:spcPts val="0"/>
              </a:spcBef>
              <a:spcAft>
                <a:spcPts val="0"/>
              </a:spcAft>
            </a:pPr>
            <a:endParaRPr lang="en-US" sz="3200" b="1" dirty="0">
              <a:solidFill>
                <a:srgbClr val="000000"/>
              </a:solidFill>
            </a:endParaRPr>
          </a:p>
          <a:p>
            <a:pPr marL="457200" indent="-457200" algn="l" rtl="0" fontAlgn="base">
              <a:spcBef>
                <a:spcPts val="0"/>
              </a:spcBef>
              <a:spcAft>
                <a:spcPts val="0"/>
              </a:spcAft>
              <a:buFont typeface="Arial" panose="020B0604020202020204" pitchFamily="34" charset="0"/>
              <a:buChar char="•"/>
            </a:pPr>
            <a:r>
              <a:rPr lang="en-US" sz="3200" b="1" dirty="0">
                <a:solidFill>
                  <a:srgbClr val="000000"/>
                </a:solidFill>
              </a:rPr>
              <a:t>One-time exemption application</a:t>
            </a:r>
          </a:p>
          <a:p>
            <a:pPr marL="457200" indent="-457200" algn="l" rtl="0" fontAlgn="base">
              <a:spcBef>
                <a:spcPts val="0"/>
              </a:spcBef>
              <a:spcAft>
                <a:spcPts val="0"/>
              </a:spcAft>
              <a:buFont typeface="Arial" panose="020B0604020202020204" pitchFamily="34" charset="0"/>
              <a:buChar char="•"/>
            </a:pPr>
            <a:r>
              <a:rPr lang="en-US" sz="3200" b="1" i="0" u="none" strike="noStrike" dirty="0">
                <a:solidFill>
                  <a:srgbClr val="000000"/>
                </a:solidFill>
                <a:effectLst/>
              </a:rPr>
              <a:t>Exemption can be removed at any time</a:t>
            </a:r>
          </a:p>
          <a:p>
            <a:pPr marL="457200" indent="-457200" algn="l" rtl="0" fontAlgn="base">
              <a:spcBef>
                <a:spcPts val="0"/>
              </a:spcBef>
              <a:spcAft>
                <a:spcPts val="0"/>
              </a:spcAft>
              <a:buFont typeface="Arial" panose="020B0604020202020204" pitchFamily="34" charset="0"/>
              <a:buChar char="•"/>
            </a:pPr>
            <a:r>
              <a:rPr lang="en-US" sz="3200" b="1" dirty="0">
                <a:solidFill>
                  <a:srgbClr val="000000"/>
                </a:solidFill>
              </a:rPr>
              <a:t>If user applies for exemption while submitting article, they will be prompted to pay</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spTree>
    <p:extLst>
      <p:ext uri="{BB962C8B-B14F-4D97-AF65-F5344CB8AC3E}">
        <p14:creationId xmlns:p14="http://schemas.microsoft.com/office/powerpoint/2010/main" val="136523682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268016"/>
            <a:ext cx="4571999" cy="2677656"/>
          </a:xfrm>
          <a:prstGeom prst="rect">
            <a:avLst/>
          </a:prstGeom>
          <a:noFill/>
        </p:spPr>
        <p:txBody>
          <a:bodyPr wrap="square" rtlCol="0">
            <a:spAutoFit/>
          </a:bodyPr>
          <a:lstStyle/>
          <a:p>
            <a:pPr algn="l" rtl="0">
              <a:spcBef>
                <a:spcPts val="0"/>
              </a:spcBef>
              <a:spcAft>
                <a:spcPts val="0"/>
              </a:spcAft>
            </a:pPr>
            <a:r>
              <a:rPr lang="en-US" sz="2800" b="1" i="0" u="none" strike="noStrike" dirty="0">
                <a:solidFill>
                  <a:srgbClr val="000000"/>
                </a:solidFill>
                <a:effectLst/>
              </a:rPr>
              <a:t>To edit a User Account, follow these steps:</a:t>
            </a:r>
          </a:p>
          <a:p>
            <a:pPr algn="l" rtl="0">
              <a:spcBef>
                <a:spcPts val="0"/>
              </a:spcBef>
              <a:spcAft>
                <a:spcPts val="0"/>
              </a:spcAft>
            </a:pPr>
            <a:endParaRPr lang="en-US" sz="2800" b="1" i="0" u="none" strike="noStrike" dirty="0">
              <a:solidFill>
                <a:srgbClr val="000000"/>
              </a:solidFill>
              <a:effectLst/>
            </a:endParaRPr>
          </a:p>
          <a:p>
            <a:pPr algn="l" rtl="0" fontAlgn="base">
              <a:spcBef>
                <a:spcPts val="0"/>
              </a:spcBef>
              <a:spcAft>
                <a:spcPts val="0"/>
              </a:spcAft>
              <a:buFont typeface="+mj-lt"/>
              <a:buAutoNum type="arabicPeriod"/>
            </a:pPr>
            <a:r>
              <a:rPr lang="en-US" sz="2800" b="1" i="0" u="none" strike="noStrike" dirty="0">
                <a:solidFill>
                  <a:srgbClr val="000000"/>
                </a:solidFill>
                <a:effectLst/>
              </a:rPr>
              <a:t>Click the Users tab on the left side of the CMS/Admin Portal. </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Editing a User Account</a:t>
            </a:r>
            <a:endParaRPr lang="en-US" sz="4000" dirty="0"/>
          </a:p>
        </p:txBody>
      </p:sp>
      <p:pic>
        <p:nvPicPr>
          <p:cNvPr id="4" name="Picture 3" descr="A screenshot of a video game&#10;&#10;Description automatically generated with medium confidence">
            <a:extLst>
              <a:ext uri="{FF2B5EF4-FFF2-40B4-BE49-F238E27FC236}">
                <a16:creationId xmlns:a16="http://schemas.microsoft.com/office/drawing/2014/main" id="{6981105D-67B2-20D6-A582-A8A3CD7032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8374" y="1222771"/>
            <a:ext cx="1779767" cy="3646885"/>
          </a:xfrm>
          <a:prstGeom prst="rect">
            <a:avLst/>
          </a:prstGeom>
          <a:ln>
            <a:solidFill>
              <a:schemeClr val="tx1"/>
            </a:solidFill>
          </a:ln>
        </p:spPr>
      </p:pic>
      <p:sp>
        <p:nvSpPr>
          <p:cNvPr id="7" name="Right Arrow 6">
            <a:extLst>
              <a:ext uri="{FF2B5EF4-FFF2-40B4-BE49-F238E27FC236}">
                <a16:creationId xmlns:a16="http://schemas.microsoft.com/office/drawing/2014/main" id="{59C91469-EB75-F70E-465F-2AF3E196E9A0}"/>
              </a:ext>
            </a:extLst>
          </p:cNvPr>
          <p:cNvSpPr/>
          <p:nvPr/>
        </p:nvSpPr>
        <p:spPr>
          <a:xfrm>
            <a:off x="4817096" y="280389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010524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0378"/>
            <a:ext cx="9037674" cy="954107"/>
          </a:xfrm>
          <a:prstGeom prst="rect">
            <a:avLst/>
          </a:prstGeom>
          <a:noFill/>
        </p:spPr>
        <p:txBody>
          <a:bodyPr wrap="square" rtlCol="0">
            <a:spAutoFit/>
          </a:bodyPr>
          <a:lstStyle/>
          <a:p>
            <a:pPr algn="l" rtl="0" fontAlgn="base">
              <a:spcBef>
                <a:spcPts val="0"/>
              </a:spcBef>
              <a:spcAft>
                <a:spcPts val="0"/>
              </a:spcAft>
            </a:pPr>
            <a:r>
              <a:rPr lang="en-US" sz="2800" b="1" i="0" u="none" strike="noStrike" dirty="0">
                <a:solidFill>
                  <a:srgbClr val="000000"/>
                </a:solidFill>
                <a:effectLst/>
              </a:rPr>
              <a:t>2. Search for the user’s account using their email and the </a:t>
            </a:r>
            <a:r>
              <a:rPr lang="en-US" sz="2800" b="1" dirty="0">
                <a:solidFill>
                  <a:srgbClr val="000000"/>
                </a:solidFill>
              </a:rPr>
              <a:t>s</a:t>
            </a:r>
            <a:r>
              <a:rPr lang="en-US" sz="2800" b="1" i="0" u="none" strike="noStrike" dirty="0">
                <a:solidFill>
                  <a:srgbClr val="000000"/>
                </a:solidFill>
                <a:effectLst/>
              </a:rPr>
              <a:t>earch bar on the top right corner of the page.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Editing a User Account</a:t>
            </a:r>
            <a:endParaRPr lang="en-US" sz="4000" dirty="0"/>
          </a:p>
        </p:txBody>
      </p:sp>
      <p:pic>
        <p:nvPicPr>
          <p:cNvPr id="3" name="Picture 2" descr="Graphical user interface, text, website&#10;&#10;Description automatically generated">
            <a:extLst>
              <a:ext uri="{FF2B5EF4-FFF2-40B4-BE49-F238E27FC236}">
                <a16:creationId xmlns:a16="http://schemas.microsoft.com/office/drawing/2014/main" id="{C7B4997B-3F30-BAB1-AB79-550B69677D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2842794"/>
            <a:ext cx="7772400" cy="1565275"/>
          </a:xfrm>
          <a:prstGeom prst="rect">
            <a:avLst/>
          </a:prstGeom>
          <a:ln>
            <a:solidFill>
              <a:schemeClr val="tx1"/>
            </a:solidFill>
          </a:ln>
        </p:spPr>
      </p:pic>
      <p:sp>
        <p:nvSpPr>
          <p:cNvPr id="4" name="Right Arrow 3">
            <a:extLst>
              <a:ext uri="{FF2B5EF4-FFF2-40B4-BE49-F238E27FC236}">
                <a16:creationId xmlns:a16="http://schemas.microsoft.com/office/drawing/2014/main" id="{B57AC674-8E7D-38AB-E979-7C0F2541D58B}"/>
              </a:ext>
            </a:extLst>
          </p:cNvPr>
          <p:cNvSpPr/>
          <p:nvPr/>
        </p:nvSpPr>
        <p:spPr>
          <a:xfrm>
            <a:off x="5486400" y="284279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13564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0378"/>
            <a:ext cx="9037674" cy="954107"/>
          </a:xfrm>
          <a:prstGeom prst="rect">
            <a:avLst/>
          </a:prstGeom>
          <a:noFill/>
        </p:spPr>
        <p:txBody>
          <a:bodyPr wrap="square" rtlCol="0">
            <a:spAutoFit/>
          </a:bodyPr>
          <a:lstStyle/>
          <a:p>
            <a:pPr algn="l" rtl="0" fontAlgn="base">
              <a:spcBef>
                <a:spcPts val="0"/>
              </a:spcBef>
              <a:spcAft>
                <a:spcPts val="0"/>
              </a:spcAft>
            </a:pPr>
            <a:r>
              <a:rPr lang="en-US" sz="2800" b="1" i="0" u="none" strike="noStrike" dirty="0">
                <a:solidFill>
                  <a:srgbClr val="000000"/>
                </a:solidFill>
                <a:effectLst/>
              </a:rPr>
              <a:t>3. Once the user account appears, click the Pencil icon on the right side of the page to edit the account.</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Editing a User Account</a:t>
            </a:r>
            <a:endParaRPr lang="en-US" sz="4000" dirty="0"/>
          </a:p>
        </p:txBody>
      </p:sp>
      <p:pic>
        <p:nvPicPr>
          <p:cNvPr id="4" name="Picture 3" descr="Graphical user interface, application&#10;&#10;Description automatically generated">
            <a:extLst>
              <a:ext uri="{FF2B5EF4-FFF2-40B4-BE49-F238E27FC236}">
                <a16:creationId xmlns:a16="http://schemas.microsoft.com/office/drawing/2014/main" id="{E8C6403F-18B6-7BF5-9038-9AAB29EA94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770" y="2324385"/>
            <a:ext cx="7072460" cy="2715956"/>
          </a:xfrm>
          <a:prstGeom prst="rect">
            <a:avLst/>
          </a:prstGeom>
          <a:ln>
            <a:solidFill>
              <a:schemeClr val="tx1"/>
            </a:solidFill>
          </a:ln>
        </p:spPr>
      </p:pic>
      <p:sp>
        <p:nvSpPr>
          <p:cNvPr id="7" name="Right Arrow 6">
            <a:extLst>
              <a:ext uri="{FF2B5EF4-FFF2-40B4-BE49-F238E27FC236}">
                <a16:creationId xmlns:a16="http://schemas.microsoft.com/office/drawing/2014/main" id="{9A6233B8-D20A-08D5-9003-CC38960D6129}"/>
              </a:ext>
            </a:extLst>
          </p:cNvPr>
          <p:cNvSpPr/>
          <p:nvPr/>
        </p:nvSpPr>
        <p:spPr>
          <a:xfrm>
            <a:off x="6627043" y="3682363"/>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59213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046988"/>
          </a:xfrm>
          <a:prstGeom prst="rect">
            <a:avLst/>
          </a:prstGeom>
          <a:noFill/>
        </p:spPr>
        <p:txBody>
          <a:bodyPr wrap="square" rtlCol="0">
            <a:spAutoFit/>
          </a:bodyPr>
          <a:lstStyle/>
          <a:p>
            <a:pPr algn="l" rtl="0">
              <a:spcBef>
                <a:spcPts val="0"/>
              </a:spcBef>
              <a:spcAft>
                <a:spcPts val="0"/>
              </a:spcAft>
            </a:pPr>
            <a:r>
              <a:rPr lang="en-US" sz="3200" b="1" i="0" u="none" strike="noStrike" dirty="0">
                <a:solidFill>
                  <a:srgbClr val="000000"/>
                </a:solidFill>
                <a:effectLst/>
              </a:rPr>
              <a:t>To remov</a:t>
            </a:r>
            <a:r>
              <a:rPr lang="en-US" sz="3200" b="1" dirty="0">
                <a:solidFill>
                  <a:srgbClr val="000000"/>
                </a:solidFill>
              </a:rPr>
              <a:t>e the user from the email list:</a:t>
            </a:r>
          </a:p>
          <a:p>
            <a:pPr algn="l" rtl="0">
              <a:spcBef>
                <a:spcPts val="0"/>
              </a:spcBef>
              <a:spcAft>
                <a:spcPts val="0"/>
              </a:spcAft>
            </a:pPr>
            <a:endParaRPr lang="en-US" sz="3200" b="1" i="0" u="none" strike="noStrike" dirty="0">
              <a:solidFill>
                <a:srgbClr val="000000"/>
              </a:solidFill>
              <a:effectLst/>
            </a:endParaRPr>
          </a:p>
          <a:p>
            <a:pPr marL="457200" indent="-457200" algn="l" rtl="0">
              <a:spcBef>
                <a:spcPts val="0"/>
              </a:spcBef>
              <a:spcAft>
                <a:spcPts val="0"/>
              </a:spcAft>
              <a:buFont typeface="Arial" panose="020B0604020202020204" pitchFamily="34" charset="0"/>
              <a:buChar char="•"/>
            </a:pPr>
            <a:r>
              <a:rPr lang="en-US" sz="3200" b="1" dirty="0">
                <a:solidFill>
                  <a:srgbClr val="000000"/>
                </a:solidFill>
              </a:rPr>
              <a:t>Check the box next to unsubscribed (only box checked).</a:t>
            </a:r>
            <a:endParaRPr lang="en-US" sz="32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Editing a User Account</a:t>
            </a:r>
            <a:endParaRPr lang="en-US" sz="4000" dirty="0"/>
          </a:p>
        </p:txBody>
      </p:sp>
      <p:pic>
        <p:nvPicPr>
          <p:cNvPr id="3" name="Picture 2" descr="Graphical user interface, application&#10;&#10;Description automatically generated">
            <a:extLst>
              <a:ext uri="{FF2B5EF4-FFF2-40B4-BE49-F238E27FC236}">
                <a16:creationId xmlns:a16="http://schemas.microsoft.com/office/drawing/2014/main" id="{5BC32F73-1CE3-DCF3-3C66-7D8DBED4A8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6121" y="1460668"/>
            <a:ext cx="3177843" cy="3147578"/>
          </a:xfrm>
          <a:prstGeom prst="rect">
            <a:avLst/>
          </a:prstGeom>
        </p:spPr>
      </p:pic>
      <p:sp>
        <p:nvSpPr>
          <p:cNvPr id="4" name="Right Arrow 3">
            <a:extLst>
              <a:ext uri="{FF2B5EF4-FFF2-40B4-BE49-F238E27FC236}">
                <a16:creationId xmlns:a16="http://schemas.microsoft.com/office/drawing/2014/main" id="{96458A84-BB29-E9AE-EA66-0DF9673B2874}"/>
              </a:ext>
            </a:extLst>
          </p:cNvPr>
          <p:cNvSpPr/>
          <p:nvPr/>
        </p:nvSpPr>
        <p:spPr>
          <a:xfrm>
            <a:off x="4404857" y="3886242"/>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574443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2677656"/>
          </a:xfrm>
          <a:prstGeom prst="rect">
            <a:avLst/>
          </a:prstGeom>
          <a:noFill/>
        </p:spPr>
        <p:txBody>
          <a:bodyPr wrap="square" rtlCol="0">
            <a:spAutoFit/>
          </a:bodyPr>
          <a:lstStyle/>
          <a:p>
            <a:pPr algn="l" rtl="0">
              <a:spcBef>
                <a:spcPts val="0"/>
              </a:spcBef>
              <a:spcAft>
                <a:spcPts val="0"/>
              </a:spcAft>
            </a:pPr>
            <a:r>
              <a:rPr lang="en-US" sz="2800" b="1" i="0" u="none" strike="noStrike" dirty="0">
                <a:solidFill>
                  <a:srgbClr val="000000"/>
                </a:solidFill>
                <a:effectLst/>
              </a:rPr>
              <a:t>If you need to add a new role to the account, scroll down to the Roles area and click the green Add new Role link.  Follow the prompts to complete the Role addition.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Editing a User Account</a:t>
            </a:r>
            <a:endParaRPr lang="en-US" sz="4000" dirty="0"/>
          </a:p>
        </p:txBody>
      </p:sp>
      <p:pic>
        <p:nvPicPr>
          <p:cNvPr id="3" name="Picture 2" descr="Graphical user interface, application, email&#10;&#10;Description automatically generated">
            <a:extLst>
              <a:ext uri="{FF2B5EF4-FFF2-40B4-BE49-F238E27FC236}">
                <a16:creationId xmlns:a16="http://schemas.microsoft.com/office/drawing/2014/main" id="{96740286-A519-33A9-1808-0805B56F06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1489" y="1348776"/>
            <a:ext cx="3902281" cy="3474956"/>
          </a:xfrm>
          <a:prstGeom prst="rect">
            <a:avLst/>
          </a:prstGeom>
          <a:ln>
            <a:solidFill>
              <a:schemeClr val="tx1"/>
            </a:solidFill>
          </a:ln>
        </p:spPr>
      </p:pic>
      <p:sp>
        <p:nvSpPr>
          <p:cNvPr id="4" name="Right Arrow 3">
            <a:extLst>
              <a:ext uri="{FF2B5EF4-FFF2-40B4-BE49-F238E27FC236}">
                <a16:creationId xmlns:a16="http://schemas.microsoft.com/office/drawing/2014/main" id="{E8A7727A-D1A2-092A-DD2A-9E980BFC6544}"/>
              </a:ext>
            </a:extLst>
          </p:cNvPr>
          <p:cNvSpPr/>
          <p:nvPr/>
        </p:nvSpPr>
        <p:spPr>
          <a:xfrm>
            <a:off x="4811489" y="438502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230088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4247317"/>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To delete a user’s role, simply scroll down to the Roles area and click the X next to the role you wish to delete. </a:t>
            </a:r>
          </a:p>
          <a:p>
            <a:pPr algn="l" rtl="0">
              <a:spcBef>
                <a:spcPts val="0"/>
              </a:spcBef>
              <a:spcAft>
                <a:spcPts val="0"/>
              </a:spcAft>
            </a:pPr>
            <a:br>
              <a:rPr lang="en-US" sz="2400" b="1" i="0" u="none" strike="noStrike" dirty="0">
                <a:solidFill>
                  <a:srgbClr val="000000"/>
                </a:solidFill>
                <a:effectLst/>
              </a:rPr>
            </a:br>
            <a:r>
              <a:rPr lang="en-US" sz="2400" b="1" i="0" u="none" strike="noStrike" dirty="0">
                <a:solidFill>
                  <a:srgbClr val="000000"/>
                </a:solidFill>
                <a:effectLst/>
              </a:rPr>
              <a:t>Note: For user accounts associated with ads, the user will automatically lose posting rights when the ad file expires. </a:t>
            </a:r>
          </a:p>
          <a:p>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Editing a User Account</a:t>
            </a:r>
            <a:endParaRPr lang="en-US" sz="4000" dirty="0"/>
          </a:p>
        </p:txBody>
      </p:sp>
      <p:pic>
        <p:nvPicPr>
          <p:cNvPr id="3" name="Picture 2" descr="Graphical user interface, application, email&#10;&#10;Description automatically generated">
            <a:extLst>
              <a:ext uri="{FF2B5EF4-FFF2-40B4-BE49-F238E27FC236}">
                <a16:creationId xmlns:a16="http://schemas.microsoft.com/office/drawing/2014/main" id="{4A222CB7-F983-8436-DC85-5C26624CAF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1489" y="1348776"/>
            <a:ext cx="3902281" cy="3474956"/>
          </a:xfrm>
          <a:prstGeom prst="rect">
            <a:avLst/>
          </a:prstGeom>
          <a:ln>
            <a:solidFill>
              <a:schemeClr val="tx1"/>
            </a:solidFill>
          </a:ln>
        </p:spPr>
      </p:pic>
      <p:sp>
        <p:nvSpPr>
          <p:cNvPr id="4" name="Right Arrow 3">
            <a:extLst>
              <a:ext uri="{FF2B5EF4-FFF2-40B4-BE49-F238E27FC236}">
                <a16:creationId xmlns:a16="http://schemas.microsoft.com/office/drawing/2014/main" id="{D426199A-5062-2ED9-7869-22E3D0F3B45D}"/>
              </a:ext>
            </a:extLst>
          </p:cNvPr>
          <p:cNvSpPr/>
          <p:nvPr/>
        </p:nvSpPr>
        <p:spPr>
          <a:xfrm>
            <a:off x="7324627" y="3242821"/>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964333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143999" cy="3447098"/>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To delete a user’s account:</a:t>
            </a:r>
          </a:p>
          <a:p>
            <a:pPr algn="l" rtl="0">
              <a:spcBef>
                <a:spcPts val="0"/>
              </a:spcBef>
              <a:spcAft>
                <a:spcPts val="0"/>
              </a:spcAft>
            </a:pPr>
            <a:endParaRPr lang="en-US" sz="2400" b="1" i="0" u="none" strike="noStrike" dirty="0">
              <a:solidFill>
                <a:srgbClr val="000000"/>
              </a:solidFill>
              <a:effectLst/>
            </a:endParaRPr>
          </a:p>
          <a:p>
            <a:pPr algn="l" rtl="0">
              <a:spcBef>
                <a:spcPts val="0"/>
              </a:spcBef>
              <a:spcAft>
                <a:spcPts val="0"/>
              </a:spcAft>
            </a:pPr>
            <a:r>
              <a:rPr lang="en-US" sz="2200" b="1" i="0" u="none" strike="noStrike" dirty="0">
                <a:solidFill>
                  <a:srgbClr val="000000"/>
                </a:solidFill>
                <a:effectLst/>
              </a:rPr>
              <a:t>Search for the user account using the users’ email address. Click the trash can icon on the right side of the screen next to the account you wish to delete.</a:t>
            </a:r>
          </a:p>
          <a:p>
            <a:br>
              <a:rPr lang="en-US" sz="2400" dirty="0"/>
            </a:br>
            <a:br>
              <a:rPr lang="en-US" sz="2400" dirty="0"/>
            </a:br>
            <a:endParaRPr lang="en-US" sz="2400" b="1" i="0" u="none" strike="noStrike" dirty="0">
              <a:solidFill>
                <a:srgbClr val="000000"/>
              </a:solidFill>
              <a:effectLst/>
            </a:endParaRPr>
          </a:p>
          <a:p>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Deleting a User Account</a:t>
            </a:r>
            <a:endParaRPr lang="en-US" sz="4000" dirty="0"/>
          </a:p>
        </p:txBody>
      </p:sp>
      <p:pic>
        <p:nvPicPr>
          <p:cNvPr id="4" name="Picture 3" descr="Graphical user interface, text, application&#10;&#10;Description automatically generated">
            <a:extLst>
              <a:ext uri="{FF2B5EF4-FFF2-40B4-BE49-F238E27FC236}">
                <a16:creationId xmlns:a16="http://schemas.microsoft.com/office/drawing/2014/main" id="{650A96F8-BB16-6DBB-0BE5-7602B4DDC7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6561" y="2792449"/>
            <a:ext cx="6659585" cy="2351051"/>
          </a:xfrm>
          <a:prstGeom prst="rect">
            <a:avLst/>
          </a:prstGeom>
        </p:spPr>
      </p:pic>
    </p:spTree>
    <p:extLst>
      <p:ext uri="{BB962C8B-B14F-4D97-AF65-F5344CB8AC3E}">
        <p14:creationId xmlns:p14="http://schemas.microsoft.com/office/powerpoint/2010/main" val="327983919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54789" cy="1384995"/>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If you don’t see a trash can icon, edit the User account and remove the towns and delivery options described previously.</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Deleting a User Account</a:t>
            </a:r>
            <a:endParaRPr lang="en-US" sz="4000" dirty="0"/>
          </a:p>
        </p:txBody>
      </p:sp>
      <p:pic>
        <p:nvPicPr>
          <p:cNvPr id="4" name="Picture 3" descr="Graphical user interface, text, application&#10;&#10;Description automatically generated">
            <a:extLst>
              <a:ext uri="{FF2B5EF4-FFF2-40B4-BE49-F238E27FC236}">
                <a16:creationId xmlns:a16="http://schemas.microsoft.com/office/drawing/2014/main" id="{0B2BB580-B052-B9FC-D710-B7412B8268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 y="2621250"/>
            <a:ext cx="7772400" cy="2529983"/>
          </a:xfrm>
          <a:prstGeom prst="rect">
            <a:avLst/>
          </a:prstGeom>
        </p:spPr>
      </p:pic>
    </p:spTree>
    <p:extLst>
      <p:ext uri="{BB962C8B-B14F-4D97-AF65-F5344CB8AC3E}">
        <p14:creationId xmlns:p14="http://schemas.microsoft.com/office/powerpoint/2010/main" val="2501071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3477875"/>
          </a:xfrm>
          <a:prstGeom prst="rect">
            <a:avLst/>
          </a:prstGeom>
          <a:noFill/>
        </p:spPr>
        <p:txBody>
          <a:bodyPr wrap="square" rtlCol="0">
            <a:spAutoFit/>
          </a:bodyPr>
          <a:lstStyle/>
          <a:p>
            <a:pPr algn="l" rtl="0">
              <a:spcBef>
                <a:spcPts val="0"/>
              </a:spcBef>
              <a:spcAft>
                <a:spcPts val="0"/>
              </a:spcAft>
            </a:pPr>
            <a:r>
              <a:rPr lang="en-US" sz="2200" b="1" i="0" u="none" strike="noStrike" dirty="0">
                <a:solidFill>
                  <a:srgbClr val="000000"/>
                </a:solidFill>
                <a:effectLst/>
              </a:rPr>
              <a:t>TAPinto has created an inventory and reservation report in the </a:t>
            </a:r>
            <a:r>
              <a:rPr lang="en-US" sz="2200" b="1" dirty="0">
                <a:solidFill>
                  <a:srgbClr val="000000"/>
                </a:solidFill>
              </a:rPr>
              <a:t>CMS</a:t>
            </a:r>
            <a:r>
              <a:rPr lang="en-US" sz="2200" b="1" i="0" u="none" strike="noStrike" dirty="0">
                <a:solidFill>
                  <a:srgbClr val="000000"/>
                </a:solidFill>
                <a:effectLst/>
              </a:rPr>
              <a:t>/admin. </a:t>
            </a:r>
          </a:p>
          <a:p>
            <a:pPr algn="l" rtl="0">
              <a:spcBef>
                <a:spcPts val="0"/>
              </a:spcBef>
              <a:spcAft>
                <a:spcPts val="0"/>
              </a:spcAft>
            </a:pPr>
            <a:br>
              <a:rPr lang="en-US" sz="2200" b="1" i="0" u="none" strike="noStrike" dirty="0">
                <a:solidFill>
                  <a:srgbClr val="000000"/>
                </a:solidFill>
                <a:effectLst/>
              </a:rPr>
            </a:br>
            <a:r>
              <a:rPr lang="en-US" sz="2200" b="1" i="0" u="none" strike="noStrike" dirty="0">
                <a:solidFill>
                  <a:srgbClr val="000000"/>
                </a:solidFill>
                <a:effectLst/>
              </a:rPr>
              <a:t>You can now see what ads, sponsorships, eblasts and other marketing options have been sold on other sites as well as what exclusive inventory has been reserved. </a:t>
            </a:r>
          </a:p>
          <a:p>
            <a:pPr algn="l" rtl="0">
              <a:spcBef>
                <a:spcPts val="0"/>
              </a:spcBef>
              <a:spcAft>
                <a:spcPts val="0"/>
              </a:spcAft>
            </a:pPr>
            <a:endParaRPr lang="en-US" sz="2200" b="1" dirty="0">
              <a:solidFill>
                <a:srgbClr val="000000"/>
              </a:solidFill>
            </a:endParaRPr>
          </a:p>
          <a:p>
            <a:pPr algn="l" rtl="0">
              <a:spcBef>
                <a:spcPts val="0"/>
              </a:spcBef>
              <a:spcAft>
                <a:spcPts val="0"/>
              </a:spcAft>
            </a:pPr>
            <a:r>
              <a:rPr lang="en-US" sz="2200" b="1" i="0" u="none" strike="noStrike" dirty="0">
                <a:solidFill>
                  <a:srgbClr val="000000"/>
                </a:solidFill>
                <a:effectLst/>
              </a:rPr>
              <a:t>You are also able to see available inventory to make it easier to cross-sell marketing into other TAPinto sites.  You can also search by business category - for example, if you want to see what realtors are advertising on what TAPinto sites.</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Reports</a:t>
            </a:r>
            <a:endParaRPr sz="4000" dirty="0"/>
          </a:p>
        </p:txBody>
      </p:sp>
    </p:spTree>
    <p:extLst>
      <p:ext uri="{BB962C8B-B14F-4D97-AF65-F5344CB8AC3E}">
        <p14:creationId xmlns:p14="http://schemas.microsoft.com/office/powerpoint/2010/main" val="213557928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00698"/>
            <a:ext cx="4571999" cy="2246769"/>
          </a:xfrm>
          <a:prstGeom prst="rect">
            <a:avLst/>
          </a:prstGeom>
          <a:noFill/>
        </p:spPr>
        <p:txBody>
          <a:bodyPr wrap="square" rtlCol="0">
            <a:spAutoFit/>
          </a:bodyPr>
          <a:lstStyle/>
          <a:p>
            <a:pPr marL="342900" indent="-342900" algn="l" rtl="0" fontAlgn="base">
              <a:spcBef>
                <a:spcPts val="0"/>
              </a:spcBef>
              <a:spcAft>
                <a:spcPts val="0"/>
              </a:spcAft>
              <a:buFont typeface="+mj-lt"/>
              <a:buAutoNum type="arabicPeriod"/>
            </a:pPr>
            <a:r>
              <a:rPr lang="en-US" sz="2800" b="1" i="0" u="none" strike="noStrike" dirty="0">
                <a:solidFill>
                  <a:srgbClr val="000000"/>
                </a:solidFill>
                <a:effectLst/>
              </a:rPr>
              <a:t>Hover over the Reports tab in admin CMS.</a:t>
            </a:r>
          </a:p>
          <a:p>
            <a:pPr marL="342900" indent="-342900" algn="l" rtl="0" fontAlgn="base">
              <a:spcBef>
                <a:spcPts val="0"/>
              </a:spcBef>
              <a:spcAft>
                <a:spcPts val="0"/>
              </a:spcAft>
              <a:buFont typeface="+mj-lt"/>
              <a:buAutoNum type="arabicPeriod"/>
            </a:pPr>
            <a:endParaRPr lang="en-US" sz="2800" b="1" dirty="0">
              <a:solidFill>
                <a:srgbClr val="000000"/>
              </a:solidFill>
            </a:endParaRPr>
          </a:p>
          <a:p>
            <a:pPr marL="342900" indent="-342900" algn="l" rtl="0" fontAlgn="base">
              <a:spcBef>
                <a:spcPts val="0"/>
              </a:spcBef>
              <a:spcAft>
                <a:spcPts val="0"/>
              </a:spcAft>
              <a:buFont typeface="+mj-lt"/>
              <a:buAutoNum type="arabicPeriod"/>
            </a:pPr>
            <a:r>
              <a:rPr lang="en-US" sz="2800" b="1" i="0" u="none" strike="noStrike" dirty="0">
                <a:solidFill>
                  <a:srgbClr val="000000"/>
                </a:solidFill>
                <a:effectLst/>
              </a:rPr>
              <a:t>Click the Inventory </a:t>
            </a:r>
            <a:r>
              <a:rPr lang="en-US" sz="2800" b="1" dirty="0">
                <a:solidFill>
                  <a:srgbClr val="000000"/>
                </a:solidFill>
              </a:rPr>
              <a:t>R</a:t>
            </a:r>
            <a:r>
              <a:rPr lang="en-US" sz="2800" b="1" i="0" u="none" strike="noStrike" dirty="0">
                <a:solidFill>
                  <a:srgbClr val="000000"/>
                </a:solidFill>
                <a:effectLst/>
              </a:rPr>
              <a:t>eports.</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Reports</a:t>
            </a:r>
            <a:endParaRPr sz="4000" dirty="0"/>
          </a:p>
        </p:txBody>
      </p:sp>
      <p:pic>
        <p:nvPicPr>
          <p:cNvPr id="7" name="Picture 6" descr="Graphical user interface, application&#10;&#10;Description automatically generated">
            <a:extLst>
              <a:ext uri="{FF2B5EF4-FFF2-40B4-BE49-F238E27FC236}">
                <a16:creationId xmlns:a16="http://schemas.microsoft.com/office/drawing/2014/main" id="{F2F5C5C4-79E3-C57C-C1A7-CFED1FD51B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6987" y="1161256"/>
            <a:ext cx="4292600" cy="3708400"/>
          </a:xfrm>
          <a:prstGeom prst="rect">
            <a:avLst/>
          </a:prstGeom>
          <a:ln>
            <a:solidFill>
              <a:schemeClr val="tx1"/>
            </a:solidFill>
          </a:ln>
        </p:spPr>
      </p:pic>
      <p:sp>
        <p:nvSpPr>
          <p:cNvPr id="8" name="Right Arrow 7">
            <a:extLst>
              <a:ext uri="{FF2B5EF4-FFF2-40B4-BE49-F238E27FC236}">
                <a16:creationId xmlns:a16="http://schemas.microsoft.com/office/drawing/2014/main" id="{3144BE08-259C-BF0C-40D3-26952642FEB4}"/>
              </a:ext>
            </a:extLst>
          </p:cNvPr>
          <p:cNvSpPr/>
          <p:nvPr/>
        </p:nvSpPr>
        <p:spPr>
          <a:xfrm>
            <a:off x="5788058" y="253082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7763A270-2B74-69EB-BDB2-7389986B4D8C}"/>
              </a:ext>
            </a:extLst>
          </p:cNvPr>
          <p:cNvSpPr/>
          <p:nvPr/>
        </p:nvSpPr>
        <p:spPr>
          <a:xfrm>
            <a:off x="3947810" y="3700486"/>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6194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81844"/>
            <a:ext cx="4506012" cy="3631763"/>
          </a:xfrm>
          <a:prstGeom prst="rect">
            <a:avLst/>
          </a:prstGeom>
          <a:noFill/>
        </p:spPr>
        <p:txBody>
          <a:bodyPr wrap="square" rtlCol="0">
            <a:spAutoFit/>
          </a:bodyPr>
          <a:lstStyle/>
          <a:p>
            <a:pPr algn="l" rtl="0">
              <a:spcBef>
                <a:spcPts val="600"/>
              </a:spcBef>
              <a:spcAft>
                <a:spcPts val="600"/>
              </a:spcAft>
            </a:pPr>
            <a:r>
              <a:rPr lang="en-US" b="1" i="0" u="none" strike="noStrike" dirty="0">
                <a:solidFill>
                  <a:srgbClr val="000000"/>
                </a:solidFill>
                <a:effectLst/>
              </a:rPr>
              <a:t>Go to TAPinto.net:</a:t>
            </a:r>
          </a:p>
          <a:p>
            <a:pPr marL="285750" indent="-285750" algn="l" rtl="0">
              <a:spcBef>
                <a:spcPts val="600"/>
              </a:spcBef>
              <a:spcAft>
                <a:spcPts val="600"/>
              </a:spcAft>
              <a:buFont typeface="Arial" panose="020B0604020202020204" pitchFamily="34" charset="0"/>
              <a:buChar char="•"/>
            </a:pPr>
            <a:r>
              <a:rPr lang="en-US" b="1" i="0" u="none" strike="noStrike" dirty="0">
                <a:solidFill>
                  <a:srgbClr val="000000"/>
                </a:solidFill>
                <a:effectLst/>
              </a:rPr>
              <a:t>Click the Login button in the top right           corner of the screen.</a:t>
            </a:r>
          </a:p>
          <a:p>
            <a:pPr marL="285750" indent="-285750" algn="l" rtl="0">
              <a:spcBef>
                <a:spcPts val="600"/>
              </a:spcBef>
              <a:spcAft>
                <a:spcPts val="600"/>
              </a:spcAft>
              <a:buFont typeface="Arial" panose="020B0604020202020204" pitchFamily="34" charset="0"/>
              <a:buChar char="•"/>
            </a:pPr>
            <a:r>
              <a:rPr lang="en-US" b="1" i="0" u="none" strike="noStrike" dirty="0">
                <a:solidFill>
                  <a:srgbClr val="000000"/>
                </a:solidFill>
                <a:effectLst/>
              </a:rPr>
              <a:t>To access the Admin/Content Management System dashboard, go back to the top right corner. </a:t>
            </a:r>
          </a:p>
          <a:p>
            <a:pPr algn="l" rtl="0">
              <a:spcBef>
                <a:spcPts val="600"/>
              </a:spcBef>
              <a:spcAft>
                <a:spcPts val="600"/>
              </a:spcAft>
            </a:pPr>
            <a:r>
              <a:rPr lang="en-US" b="1" dirty="0">
                <a:solidFill>
                  <a:srgbClr val="000000"/>
                </a:solidFill>
              </a:rPr>
              <a:t>Click manage content:</a:t>
            </a:r>
          </a:p>
          <a:p>
            <a:pPr marL="285750" indent="-285750" algn="l" rtl="0">
              <a:spcBef>
                <a:spcPts val="600"/>
              </a:spcBef>
              <a:spcAft>
                <a:spcPts val="600"/>
              </a:spcAft>
              <a:buFont typeface="Arial" panose="020B0604020202020204" pitchFamily="34" charset="0"/>
              <a:buChar char="•"/>
            </a:pPr>
            <a:r>
              <a:rPr lang="en-US" b="1" i="0" u="none" strike="noStrike" dirty="0">
                <a:solidFill>
                  <a:srgbClr val="000000"/>
                </a:solidFill>
                <a:effectLst/>
              </a:rPr>
              <a:t>This will take you into the dashboard.</a:t>
            </a:r>
          </a:p>
          <a:p>
            <a:pPr marL="285750" indent="-285750" algn="l" rtl="0">
              <a:spcBef>
                <a:spcPts val="600"/>
              </a:spcBef>
              <a:spcAft>
                <a:spcPts val="600"/>
              </a:spcAft>
              <a:buFont typeface="Arial" panose="020B0604020202020204" pitchFamily="34" charset="0"/>
              <a:buChar char="•"/>
            </a:pPr>
            <a:r>
              <a:rPr lang="en-US" b="1" i="0" u="none" strike="noStrike" dirty="0">
                <a:solidFill>
                  <a:srgbClr val="000000"/>
                </a:solidFill>
                <a:effectLst/>
              </a:rPr>
              <a:t>You can also log in using </a:t>
            </a:r>
            <a:r>
              <a:rPr lang="en-US" b="1" i="0" u="none" strike="noStrike" dirty="0" err="1">
                <a:solidFill>
                  <a:srgbClr val="000000"/>
                </a:solidFill>
                <a:effectLst/>
              </a:rPr>
              <a:t>tapinto.net</a:t>
            </a:r>
            <a:r>
              <a:rPr lang="en-US" b="1" i="0" u="none" strike="noStrike" dirty="0">
                <a:solidFill>
                  <a:srgbClr val="000000"/>
                </a:solidFill>
                <a:effectLst/>
              </a:rPr>
              <a:t>/admin.</a:t>
            </a:r>
            <a:endParaRPr lang="en-US" sz="16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Logging in to Admin CMS</a:t>
            </a:r>
            <a:endParaRPr sz="4000" dirty="0"/>
          </a:p>
        </p:txBody>
      </p:sp>
      <p:pic>
        <p:nvPicPr>
          <p:cNvPr id="7" name="Picture 6">
            <a:extLst>
              <a:ext uri="{FF2B5EF4-FFF2-40B4-BE49-F238E27FC236}">
                <a16:creationId xmlns:a16="http://schemas.microsoft.com/office/drawing/2014/main" id="{28D4B2CC-1E56-B47A-BCC6-8DFBF66E99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06012" y="1385540"/>
            <a:ext cx="3798412" cy="1186210"/>
          </a:xfrm>
          <a:prstGeom prst="rect">
            <a:avLst/>
          </a:prstGeom>
        </p:spPr>
      </p:pic>
      <p:pic>
        <p:nvPicPr>
          <p:cNvPr id="9" name="Picture 8">
            <a:extLst>
              <a:ext uri="{FF2B5EF4-FFF2-40B4-BE49-F238E27FC236}">
                <a16:creationId xmlns:a16="http://schemas.microsoft.com/office/drawing/2014/main" id="{F06A26AA-36D6-E7DF-3160-D10D717A0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6012" y="3162084"/>
            <a:ext cx="3798412" cy="1412535"/>
          </a:xfrm>
          <a:prstGeom prst="rect">
            <a:avLst/>
          </a:prstGeom>
        </p:spPr>
      </p:pic>
      <p:sp>
        <p:nvSpPr>
          <p:cNvPr id="3" name="Right Arrow 2">
            <a:extLst>
              <a:ext uri="{FF2B5EF4-FFF2-40B4-BE49-F238E27FC236}">
                <a16:creationId xmlns:a16="http://schemas.microsoft.com/office/drawing/2014/main" id="{F593C9FC-7E0F-6E51-AB19-790AA392A379}"/>
              </a:ext>
            </a:extLst>
          </p:cNvPr>
          <p:cNvSpPr/>
          <p:nvPr/>
        </p:nvSpPr>
        <p:spPr>
          <a:xfrm>
            <a:off x="4181286" y="1541860"/>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Arrow 3">
            <a:extLst>
              <a:ext uri="{FF2B5EF4-FFF2-40B4-BE49-F238E27FC236}">
                <a16:creationId xmlns:a16="http://schemas.microsoft.com/office/drawing/2014/main" id="{1222730F-AB68-A879-492C-A8BEBEC89489}"/>
              </a:ext>
            </a:extLst>
          </p:cNvPr>
          <p:cNvSpPr/>
          <p:nvPr/>
        </p:nvSpPr>
        <p:spPr>
          <a:xfrm rot="10800000">
            <a:off x="7536942" y="3383719"/>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115342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18139"/>
            <a:ext cx="9037674" cy="1107996"/>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3. Select from the dropdown menus as you desire.</a:t>
            </a:r>
          </a:p>
          <a:p>
            <a:pPr algn="l" rtl="0" fontAlgn="base">
              <a:spcBef>
                <a:spcPts val="0"/>
              </a:spcBef>
              <a:spcAft>
                <a:spcPts val="0"/>
              </a:spcAft>
            </a:pPr>
            <a:r>
              <a:rPr lang="en-US" sz="2400" b="1" i="0" u="none" strike="noStrike" dirty="0">
                <a:solidFill>
                  <a:srgbClr val="000000"/>
                </a:solidFill>
                <a:effectLst/>
              </a:rPr>
              <a:t>4. Once all the information is filled out, click Generate Report</a:t>
            </a:r>
            <a:r>
              <a:rPr lang="en-US" sz="2400" b="0" i="0" u="none" strike="noStrike" dirty="0">
                <a:solidFill>
                  <a:srgbClr val="000000"/>
                </a:solidFill>
                <a:effectLst/>
                <a:latin typeface="Cambria" panose="02040503050406030204" pitchFamily="18" charset="0"/>
              </a:rPr>
              <a:t>.</a:t>
            </a:r>
          </a:p>
          <a:p>
            <a:pPr algn="l" rtl="0">
              <a:spcBef>
                <a:spcPts val="0"/>
              </a:spcBef>
              <a:spcAft>
                <a:spcPts val="0"/>
              </a:spcAft>
            </a:pPr>
            <a:endParaRPr lang="en-US" b="0"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Reports</a:t>
            </a:r>
            <a:endParaRPr sz="4000" dirty="0"/>
          </a:p>
        </p:txBody>
      </p:sp>
      <p:pic>
        <p:nvPicPr>
          <p:cNvPr id="4" name="Picture 3" descr="Graphical user interface, website&#10;&#10;Description automatically generated">
            <a:extLst>
              <a:ext uri="{FF2B5EF4-FFF2-40B4-BE49-F238E27FC236}">
                <a16:creationId xmlns:a16="http://schemas.microsoft.com/office/drawing/2014/main" id="{4E2DC3C6-4697-7736-FFFB-8145FD6BA3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8985" y="1960775"/>
            <a:ext cx="7772400" cy="3037474"/>
          </a:xfrm>
          <a:prstGeom prst="rect">
            <a:avLst/>
          </a:prstGeom>
          <a:ln>
            <a:solidFill>
              <a:schemeClr val="tx1"/>
            </a:solidFill>
          </a:ln>
        </p:spPr>
      </p:pic>
      <p:sp>
        <p:nvSpPr>
          <p:cNvPr id="7" name="Right Arrow 6">
            <a:extLst>
              <a:ext uri="{FF2B5EF4-FFF2-40B4-BE49-F238E27FC236}">
                <a16:creationId xmlns:a16="http://schemas.microsoft.com/office/drawing/2014/main" id="{3D20E02F-A94F-F48B-CBFC-E20F3131A803}"/>
              </a:ext>
            </a:extLst>
          </p:cNvPr>
          <p:cNvSpPr/>
          <p:nvPr/>
        </p:nvSpPr>
        <p:spPr>
          <a:xfrm>
            <a:off x="3698653" y="2994880"/>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60A26E54-B790-8AEF-43B1-1DA319445D60}"/>
              </a:ext>
            </a:extLst>
          </p:cNvPr>
          <p:cNvSpPr/>
          <p:nvPr/>
        </p:nvSpPr>
        <p:spPr>
          <a:xfrm>
            <a:off x="216816" y="4128941"/>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363456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047317"/>
            <a:ext cx="9037674" cy="1754326"/>
          </a:xfrm>
          <a:prstGeom prst="rect">
            <a:avLst/>
          </a:prstGeom>
          <a:noFill/>
        </p:spPr>
        <p:txBody>
          <a:bodyPr wrap="square" rtlCol="0">
            <a:spAutoFit/>
          </a:bodyPr>
          <a:lstStyle/>
          <a:p>
            <a:pPr algn="l" rtl="0">
              <a:spcBef>
                <a:spcPts val="0"/>
              </a:spcBef>
              <a:spcAft>
                <a:spcPts val="0"/>
              </a:spcAft>
            </a:pPr>
            <a:r>
              <a:rPr lang="en-US" b="1" i="0" u="none" strike="noStrike" dirty="0">
                <a:solidFill>
                  <a:srgbClr val="000000"/>
                </a:solidFill>
                <a:effectLst/>
              </a:rPr>
              <a:t>To block a town and date in the Reservations system for Eblasts, Sponsors, Video ads, Enews ads:</a:t>
            </a:r>
          </a:p>
          <a:p>
            <a:pPr algn="l" rtl="0">
              <a:spcBef>
                <a:spcPts val="0"/>
              </a:spcBef>
              <a:spcAft>
                <a:spcPts val="0"/>
              </a:spcAft>
            </a:pPr>
            <a:endParaRPr lang="en-US" b="1" dirty="0">
              <a:solidFill>
                <a:srgbClr val="000000"/>
              </a:solidFill>
            </a:endParaRPr>
          </a:p>
          <a:p>
            <a:pPr algn="l" rtl="0">
              <a:spcBef>
                <a:spcPts val="0"/>
              </a:spcBef>
              <a:spcAft>
                <a:spcPts val="0"/>
              </a:spcAft>
            </a:pPr>
            <a:r>
              <a:rPr lang="en-US" b="1" i="0" u="none" strike="noStrike" dirty="0">
                <a:solidFill>
                  <a:srgbClr val="000000"/>
                </a:solidFill>
                <a:effectLst/>
              </a:rPr>
              <a:t>Create a new Social Media/Ala Carte File in the Promotions tab, by clicking Social Media/Ala Carte and then +New Social Media on th</a:t>
            </a:r>
            <a:r>
              <a:rPr lang="en-US" b="1" dirty="0">
                <a:solidFill>
                  <a:srgbClr val="000000"/>
                </a:solidFill>
              </a:rPr>
              <a:t>e right side.</a:t>
            </a:r>
            <a:endParaRPr lang="en-US" b="1" i="0" u="none" strike="noStrike" dirty="0">
              <a:solidFill>
                <a:srgbClr val="000000"/>
              </a:solidFill>
              <a:effectLst/>
            </a:endParaRPr>
          </a:p>
          <a:p>
            <a:pPr algn="l" rtl="0">
              <a:spcBef>
                <a:spcPts val="0"/>
              </a:spcBef>
              <a:spcAft>
                <a:spcPts val="0"/>
              </a:spcAft>
            </a:pPr>
            <a:endParaRPr lang="en-US" b="0"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200" b="1" dirty="0">
                <a:solidFill>
                  <a:schemeClr val="bg1"/>
                </a:solidFill>
              </a:rPr>
              <a:t>B</a:t>
            </a:r>
            <a:r>
              <a:rPr lang="en-US" sz="3200" b="1" i="0" u="none" strike="noStrike" dirty="0">
                <a:solidFill>
                  <a:schemeClr val="bg1"/>
                </a:solidFill>
                <a:effectLst/>
              </a:rPr>
              <a:t>lock a Town and Date in the Reservations System</a:t>
            </a:r>
            <a:endParaRPr sz="3200" b="1" dirty="0">
              <a:solidFill>
                <a:schemeClr val="bg1"/>
              </a:solidFill>
            </a:endParaRPr>
          </a:p>
        </p:txBody>
      </p:sp>
      <p:pic>
        <p:nvPicPr>
          <p:cNvPr id="4" name="Picture 3" descr="Graphical user interface, application, website&#10;&#10;Description automatically generated">
            <a:extLst>
              <a:ext uri="{FF2B5EF4-FFF2-40B4-BE49-F238E27FC236}">
                <a16:creationId xmlns:a16="http://schemas.microsoft.com/office/drawing/2014/main" id="{392446E3-310E-AD5C-3478-FA94C28787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2638" y="2535343"/>
            <a:ext cx="7772400" cy="2494568"/>
          </a:xfrm>
          <a:prstGeom prst="rect">
            <a:avLst/>
          </a:prstGeom>
        </p:spPr>
      </p:pic>
      <p:sp>
        <p:nvSpPr>
          <p:cNvPr id="7" name="Right Arrow 6">
            <a:extLst>
              <a:ext uri="{FF2B5EF4-FFF2-40B4-BE49-F238E27FC236}">
                <a16:creationId xmlns:a16="http://schemas.microsoft.com/office/drawing/2014/main" id="{F555D05D-0DC8-1CF4-A80C-AAA1E6D07B0C}"/>
              </a:ext>
            </a:extLst>
          </p:cNvPr>
          <p:cNvSpPr/>
          <p:nvPr/>
        </p:nvSpPr>
        <p:spPr>
          <a:xfrm>
            <a:off x="6352335" y="3431145"/>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139184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81843"/>
            <a:ext cx="4572000" cy="2308324"/>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2. Pick the company name from the drop down</a:t>
            </a:r>
            <a:r>
              <a:rPr lang="en-US" sz="2400" b="1" dirty="0">
                <a:solidFill>
                  <a:srgbClr val="000000"/>
                </a:solidFill>
              </a:rPr>
              <a:t>.</a:t>
            </a:r>
          </a:p>
          <a:p>
            <a:pPr algn="l" rtl="0" fontAlgn="base">
              <a:spcBef>
                <a:spcPts val="0"/>
              </a:spcBef>
              <a:spcAft>
                <a:spcPts val="0"/>
              </a:spcAft>
            </a:pPr>
            <a:endParaRPr lang="en-US" sz="2400" b="1" i="0" u="none" strike="noStrike" dirty="0">
              <a:solidFill>
                <a:srgbClr val="000000"/>
              </a:solidFill>
              <a:effectLst/>
            </a:endParaRPr>
          </a:p>
          <a:p>
            <a:pPr algn="l" rtl="0" fontAlgn="base">
              <a:spcBef>
                <a:spcPts val="0"/>
              </a:spcBef>
              <a:spcAft>
                <a:spcPts val="0"/>
              </a:spcAft>
            </a:pPr>
            <a:r>
              <a:rPr lang="en-US" sz="2400" b="1" i="0" u="none" strike="noStrike" dirty="0">
                <a:solidFill>
                  <a:srgbClr val="000000"/>
                </a:solidFill>
                <a:effectLst/>
              </a:rPr>
              <a:t>If the company name is not in the drop down, create a new company by clicking on New Company.</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200" b="1" dirty="0">
                <a:solidFill>
                  <a:schemeClr val="bg1"/>
                </a:solidFill>
              </a:rPr>
              <a:t>B</a:t>
            </a:r>
            <a:r>
              <a:rPr lang="en-US" sz="3200" b="1" i="0" u="none" strike="noStrike" dirty="0">
                <a:solidFill>
                  <a:schemeClr val="bg1"/>
                </a:solidFill>
                <a:effectLst/>
              </a:rPr>
              <a:t>lock a Town and Date in the Reservations System</a:t>
            </a:r>
            <a:endParaRPr lang="en-US" sz="3200" b="1" dirty="0">
              <a:solidFill>
                <a:schemeClr val="bg1"/>
              </a:solidFill>
            </a:endParaRPr>
          </a:p>
        </p:txBody>
      </p:sp>
      <p:pic>
        <p:nvPicPr>
          <p:cNvPr id="8" name="Picture 7" descr="Table&#10;&#10;Description automatically generated">
            <a:extLst>
              <a:ext uri="{FF2B5EF4-FFF2-40B4-BE49-F238E27FC236}">
                <a16:creationId xmlns:a16="http://schemas.microsoft.com/office/drawing/2014/main" id="{60090B12-D308-E69B-A655-DEA76E0269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1422981"/>
            <a:ext cx="4460403" cy="3446675"/>
          </a:xfrm>
          <a:prstGeom prst="rect">
            <a:avLst/>
          </a:prstGeom>
          <a:ln>
            <a:solidFill>
              <a:schemeClr val="tx1"/>
            </a:solidFill>
          </a:ln>
        </p:spPr>
      </p:pic>
      <p:sp>
        <p:nvSpPr>
          <p:cNvPr id="9" name="Right Arrow 8">
            <a:extLst>
              <a:ext uri="{FF2B5EF4-FFF2-40B4-BE49-F238E27FC236}">
                <a16:creationId xmlns:a16="http://schemas.microsoft.com/office/drawing/2014/main" id="{6CDF0438-23F4-08E3-6F22-6469DD52990D}"/>
              </a:ext>
            </a:extLst>
          </p:cNvPr>
          <p:cNvSpPr/>
          <p:nvPr/>
        </p:nvSpPr>
        <p:spPr>
          <a:xfrm>
            <a:off x="4504953" y="1795456"/>
            <a:ext cx="774551" cy="36154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8771A81E-15B6-F73D-F3A1-0A0A17DD50D9}"/>
              </a:ext>
            </a:extLst>
          </p:cNvPr>
          <p:cNvSpPr/>
          <p:nvPr/>
        </p:nvSpPr>
        <p:spPr>
          <a:xfrm rot="10800000">
            <a:off x="6749422" y="1903356"/>
            <a:ext cx="937025" cy="50728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121856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81843"/>
            <a:ext cx="4572000" cy="3785652"/>
          </a:xfrm>
          <a:prstGeom prst="rect">
            <a:avLst/>
          </a:prstGeom>
          <a:noFill/>
        </p:spPr>
        <p:txBody>
          <a:bodyPr wrap="square" rtlCol="0">
            <a:spAutoFit/>
          </a:bodyPr>
          <a:lstStyle/>
          <a:p>
            <a:pPr fontAlgn="base"/>
            <a:r>
              <a:rPr lang="en-US" sz="2000" b="1" dirty="0">
                <a:solidFill>
                  <a:srgbClr val="000000"/>
                </a:solidFill>
              </a:rPr>
              <a:t>3. </a:t>
            </a:r>
            <a:r>
              <a:rPr lang="en-US" sz="2000" b="1" i="0" u="none" strike="noStrike" dirty="0">
                <a:solidFill>
                  <a:srgbClr val="000000"/>
                </a:solidFill>
                <a:effectLst/>
              </a:rPr>
              <a:t>The ad name should always be the company name plus the product.</a:t>
            </a:r>
          </a:p>
          <a:p>
            <a:pPr marL="342900" indent="-342900" fontAlgn="base">
              <a:buFont typeface="Arial" panose="020B0604020202020204" pitchFamily="34" charset="0"/>
              <a:buChar char="•"/>
            </a:pPr>
            <a:r>
              <a:rPr lang="en-US" sz="2000" b="1" i="0" u="none" strike="noStrike" dirty="0">
                <a:solidFill>
                  <a:srgbClr val="000000"/>
                </a:solidFill>
                <a:effectLst/>
              </a:rPr>
              <a:t>You must use the company name followed by the description of the product especially when reserving a sponsorship.</a:t>
            </a:r>
          </a:p>
          <a:p>
            <a:pPr marL="342900" indent="-342900" fontAlgn="base">
              <a:buFont typeface="Arial" panose="020B0604020202020204" pitchFamily="34" charset="0"/>
              <a:buChar char="•"/>
            </a:pPr>
            <a:r>
              <a:rPr lang="en-US" sz="2000" b="1" i="0" u="none" strike="noStrike" dirty="0">
                <a:solidFill>
                  <a:srgbClr val="000000"/>
                </a:solidFill>
                <a:effectLst/>
              </a:rPr>
              <a:t>An example would be Edison HVAC Sponsor Business and Finance, Edison HVAC as the company name, Sponsor to indicate it is a sponsor file, and Business and Finance to describe the product.</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200" b="1" dirty="0">
                <a:solidFill>
                  <a:schemeClr val="bg1"/>
                </a:solidFill>
              </a:rPr>
              <a:t>B</a:t>
            </a:r>
            <a:r>
              <a:rPr lang="en-US" sz="3200" b="1" i="0" u="none" strike="noStrike" dirty="0">
                <a:solidFill>
                  <a:schemeClr val="bg1"/>
                </a:solidFill>
                <a:effectLst/>
              </a:rPr>
              <a:t>lock a Town and Date in the Reservations System</a:t>
            </a:r>
            <a:endParaRPr lang="en-US" sz="3200" b="1" dirty="0">
              <a:solidFill>
                <a:schemeClr val="bg1"/>
              </a:solidFill>
            </a:endParaRPr>
          </a:p>
        </p:txBody>
      </p:sp>
      <p:pic>
        <p:nvPicPr>
          <p:cNvPr id="8" name="Picture 7" descr="Table&#10;&#10;Description automatically generated">
            <a:extLst>
              <a:ext uri="{FF2B5EF4-FFF2-40B4-BE49-F238E27FC236}">
                <a16:creationId xmlns:a16="http://schemas.microsoft.com/office/drawing/2014/main" id="{60090B12-D308-E69B-A655-DEA76E0269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1422981"/>
            <a:ext cx="4460403" cy="3446675"/>
          </a:xfrm>
          <a:prstGeom prst="rect">
            <a:avLst/>
          </a:prstGeom>
          <a:ln>
            <a:solidFill>
              <a:schemeClr val="tx1"/>
            </a:solidFill>
          </a:ln>
        </p:spPr>
      </p:pic>
      <p:sp>
        <p:nvSpPr>
          <p:cNvPr id="11" name="Right Arrow 10">
            <a:extLst>
              <a:ext uri="{FF2B5EF4-FFF2-40B4-BE49-F238E27FC236}">
                <a16:creationId xmlns:a16="http://schemas.microsoft.com/office/drawing/2014/main" id="{FCE77D49-698B-40C2-E26F-AECB6BC5B1BC}"/>
              </a:ext>
            </a:extLst>
          </p:cNvPr>
          <p:cNvSpPr/>
          <p:nvPr/>
        </p:nvSpPr>
        <p:spPr>
          <a:xfrm>
            <a:off x="4572000" y="2051867"/>
            <a:ext cx="967523" cy="5198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547980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70702"/>
            <a:ext cx="9037674" cy="1569660"/>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4. Check off the Reservation Box and the following selections will appear:</a:t>
            </a:r>
          </a:p>
          <a:p>
            <a:pPr marL="685800" lvl="1" indent="-228600" algn="l" rtl="0" fontAlgn="base">
              <a:spcBef>
                <a:spcPts val="0"/>
              </a:spcBef>
              <a:spcAft>
                <a:spcPts val="0"/>
              </a:spcAft>
              <a:buAutoNum type="alphaLcPeriod"/>
            </a:pPr>
            <a:r>
              <a:rPr lang="en-US" sz="2400" b="1" i="0" u="none" strike="noStrike" dirty="0">
                <a:solidFill>
                  <a:srgbClr val="000000"/>
                </a:solidFill>
                <a:effectLst/>
              </a:rPr>
              <a:t> Reservation Type</a:t>
            </a:r>
          </a:p>
          <a:p>
            <a:pPr marL="685800" lvl="1" indent="-228600" algn="l" rtl="0" fontAlgn="base">
              <a:spcBef>
                <a:spcPts val="0"/>
              </a:spcBef>
              <a:spcAft>
                <a:spcPts val="0"/>
              </a:spcAft>
              <a:buAutoNum type="alphaLcPeriod"/>
            </a:pPr>
            <a:r>
              <a:rPr lang="en-US" sz="2400" b="1" i="0" u="none" strike="noStrike" dirty="0">
                <a:solidFill>
                  <a:srgbClr val="000000"/>
                </a:solidFill>
                <a:effectLst/>
              </a:rPr>
              <a:t> Start and end date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200" b="1" dirty="0">
                <a:solidFill>
                  <a:schemeClr val="bg1"/>
                </a:solidFill>
              </a:rPr>
              <a:t>B</a:t>
            </a:r>
            <a:r>
              <a:rPr lang="en-US" sz="3200" b="1" i="0" u="none" strike="noStrike" dirty="0">
                <a:solidFill>
                  <a:schemeClr val="bg1"/>
                </a:solidFill>
                <a:effectLst/>
              </a:rPr>
              <a:t>lock a Town and Date in the Reservations System</a:t>
            </a:r>
            <a:endParaRPr lang="en-US" sz="3200" b="1" dirty="0">
              <a:solidFill>
                <a:schemeClr val="bg1"/>
              </a:solidFill>
            </a:endParaRPr>
          </a:p>
        </p:txBody>
      </p:sp>
      <p:pic>
        <p:nvPicPr>
          <p:cNvPr id="4" name="Picture 3" descr="Graphical user interface, application&#10;&#10;Description automatically generated">
            <a:extLst>
              <a:ext uri="{FF2B5EF4-FFF2-40B4-BE49-F238E27FC236}">
                <a16:creationId xmlns:a16="http://schemas.microsoft.com/office/drawing/2014/main" id="{64EE04CA-D971-0A5D-941A-F00CD4713E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3896" y="2571750"/>
            <a:ext cx="6516208" cy="2351467"/>
          </a:xfrm>
          <a:prstGeom prst="rect">
            <a:avLst/>
          </a:prstGeom>
          <a:ln>
            <a:solidFill>
              <a:schemeClr val="tx1"/>
            </a:solidFill>
          </a:ln>
        </p:spPr>
      </p:pic>
      <p:sp>
        <p:nvSpPr>
          <p:cNvPr id="7" name="Right Arrow 6">
            <a:extLst>
              <a:ext uri="{FF2B5EF4-FFF2-40B4-BE49-F238E27FC236}">
                <a16:creationId xmlns:a16="http://schemas.microsoft.com/office/drawing/2014/main" id="{30D6B63C-9D92-5A14-F504-2D9718B1239A}"/>
              </a:ext>
            </a:extLst>
          </p:cNvPr>
          <p:cNvSpPr/>
          <p:nvPr/>
        </p:nvSpPr>
        <p:spPr>
          <a:xfrm>
            <a:off x="1313896" y="3341733"/>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C867D449-67AA-DBA4-FEDE-AD911F161496}"/>
              </a:ext>
            </a:extLst>
          </p:cNvPr>
          <p:cNvSpPr/>
          <p:nvPr/>
        </p:nvSpPr>
        <p:spPr>
          <a:xfrm>
            <a:off x="952106" y="3959258"/>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94624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81844"/>
            <a:ext cx="9037674" cy="1200329"/>
          </a:xfrm>
          <a:prstGeom prst="rect">
            <a:avLst/>
          </a:prstGeom>
          <a:noFill/>
        </p:spPr>
        <p:txBody>
          <a:bodyPr wrap="square" rtlCol="0">
            <a:spAutoFit/>
          </a:bodyPr>
          <a:lstStyle/>
          <a:p>
            <a:pPr algn="l" rtl="0" fontAlgn="base">
              <a:spcBef>
                <a:spcPts val="0"/>
              </a:spcBef>
              <a:spcAft>
                <a:spcPts val="0"/>
              </a:spcAft>
            </a:pPr>
            <a:r>
              <a:rPr lang="en-US" sz="2400" b="1" dirty="0">
                <a:solidFill>
                  <a:srgbClr val="000000"/>
                </a:solidFill>
              </a:rPr>
              <a:t>5. </a:t>
            </a:r>
            <a:r>
              <a:rPr lang="en-US" sz="2400" b="1" i="0" u="none" strike="noStrike" dirty="0">
                <a:solidFill>
                  <a:srgbClr val="000000"/>
                </a:solidFill>
                <a:effectLst/>
              </a:rPr>
              <a:t>After picking the Reservation type, pick from the drop down the product you are reserving and enter the reservation start and end date.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200" b="1" dirty="0">
                <a:solidFill>
                  <a:schemeClr val="bg1"/>
                </a:solidFill>
              </a:rPr>
              <a:t>B</a:t>
            </a:r>
            <a:r>
              <a:rPr lang="en-US" sz="3200" b="1" i="0" u="none" strike="noStrike" dirty="0">
                <a:solidFill>
                  <a:schemeClr val="bg1"/>
                </a:solidFill>
                <a:effectLst/>
              </a:rPr>
              <a:t>lock a Town and Date in the Reservations System</a:t>
            </a:r>
            <a:endParaRPr lang="en-US" sz="3200" b="1" dirty="0">
              <a:solidFill>
                <a:schemeClr val="bg1"/>
              </a:solidFill>
            </a:endParaRP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0897482F-A277-3528-5D3F-B2B1914EE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310" y="2406345"/>
            <a:ext cx="4331539" cy="2093976"/>
          </a:xfrm>
          <a:prstGeom prst="rect">
            <a:avLst/>
          </a:prstGeom>
          <a:ln>
            <a:solidFill>
              <a:schemeClr val="tx1"/>
            </a:solidFill>
          </a:ln>
        </p:spPr>
      </p:pic>
      <p:pic>
        <p:nvPicPr>
          <p:cNvPr id="8" name="Picture 7" descr="Table&#10;&#10;Description automatically generated">
            <a:extLst>
              <a:ext uri="{FF2B5EF4-FFF2-40B4-BE49-F238E27FC236}">
                <a16:creationId xmlns:a16="http://schemas.microsoft.com/office/drawing/2014/main" id="{089F2EF3-A4FB-A8E7-6831-531E4BEC62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8837" y="2665991"/>
            <a:ext cx="4560282" cy="1574683"/>
          </a:xfrm>
          <a:prstGeom prst="rect">
            <a:avLst/>
          </a:prstGeom>
          <a:ln>
            <a:solidFill>
              <a:schemeClr val="tx1"/>
            </a:solidFill>
          </a:ln>
        </p:spPr>
      </p:pic>
      <p:sp>
        <p:nvSpPr>
          <p:cNvPr id="9" name="Right Arrow 8">
            <a:extLst>
              <a:ext uri="{FF2B5EF4-FFF2-40B4-BE49-F238E27FC236}">
                <a16:creationId xmlns:a16="http://schemas.microsoft.com/office/drawing/2014/main" id="{F40B7B10-F40B-955A-9ED3-319E32CF8687}"/>
              </a:ext>
            </a:extLst>
          </p:cNvPr>
          <p:cNvSpPr/>
          <p:nvPr/>
        </p:nvSpPr>
        <p:spPr>
          <a:xfrm>
            <a:off x="55322" y="2799761"/>
            <a:ext cx="676658" cy="41677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31EAC19C-24B8-A1B2-215D-06B0308F09F6}"/>
              </a:ext>
            </a:extLst>
          </p:cNvPr>
          <p:cNvSpPr/>
          <p:nvPr/>
        </p:nvSpPr>
        <p:spPr>
          <a:xfrm>
            <a:off x="3963645" y="347702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866746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416320"/>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6. Go to the Sales Information box in the top right corner and fill in the email address of the selling franchisee, the selling town, and any additional towns you want to reserve for this date.</a:t>
            </a:r>
          </a:p>
          <a:p>
            <a:pPr algn="l" rtl="0" fontAlgn="base">
              <a:spcBef>
                <a:spcPts val="0"/>
              </a:spcBef>
              <a:spcAft>
                <a:spcPts val="0"/>
              </a:spcAft>
            </a:pPr>
            <a:r>
              <a:rPr lang="en-US" sz="2400" b="1" i="0" u="none" strike="noStrike" dirty="0">
                <a:solidFill>
                  <a:srgbClr val="000000"/>
                </a:solidFill>
                <a:effectLst/>
              </a:rPr>
              <a:t>You do not need to fill in anything else in the Sales information block.</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200" b="1" dirty="0">
                <a:solidFill>
                  <a:schemeClr val="bg1"/>
                </a:solidFill>
              </a:rPr>
              <a:t>B</a:t>
            </a:r>
            <a:r>
              <a:rPr lang="en-US" sz="3200" b="1" i="0" u="none" strike="noStrike" dirty="0">
                <a:solidFill>
                  <a:schemeClr val="bg1"/>
                </a:solidFill>
                <a:effectLst/>
              </a:rPr>
              <a:t>lock a Town and Date in the Reservations System</a:t>
            </a:r>
            <a:endParaRPr lang="en-US" sz="3200" b="1" dirty="0">
              <a:solidFill>
                <a:schemeClr val="bg1"/>
              </a:solidFill>
            </a:endParaRPr>
          </a:p>
        </p:txBody>
      </p:sp>
      <p:pic>
        <p:nvPicPr>
          <p:cNvPr id="4" name="Picture 3" descr="Graphical user interface, application&#10;&#10;Description automatically generated">
            <a:extLst>
              <a:ext uri="{FF2B5EF4-FFF2-40B4-BE49-F238E27FC236}">
                <a16:creationId xmlns:a16="http://schemas.microsoft.com/office/drawing/2014/main" id="{AB0C6D1D-495A-C186-65A8-C09238C17C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1293198"/>
            <a:ext cx="4370596" cy="3661625"/>
          </a:xfrm>
          <a:prstGeom prst="rect">
            <a:avLst/>
          </a:prstGeom>
          <a:ln>
            <a:solidFill>
              <a:schemeClr val="tx1"/>
            </a:solidFill>
          </a:ln>
        </p:spPr>
      </p:pic>
      <p:sp>
        <p:nvSpPr>
          <p:cNvPr id="7" name="Right Arrow 6">
            <a:extLst>
              <a:ext uri="{FF2B5EF4-FFF2-40B4-BE49-F238E27FC236}">
                <a16:creationId xmlns:a16="http://schemas.microsoft.com/office/drawing/2014/main" id="{CAC1532B-F445-FA5B-FDD9-AE068EDF1D7F}"/>
              </a:ext>
            </a:extLst>
          </p:cNvPr>
          <p:cNvSpPr/>
          <p:nvPr/>
        </p:nvSpPr>
        <p:spPr>
          <a:xfrm>
            <a:off x="4421171" y="185131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6CE2D24F-F15C-3D0B-E58D-1573D33AEB64}"/>
              </a:ext>
            </a:extLst>
          </p:cNvPr>
          <p:cNvSpPr/>
          <p:nvPr/>
        </p:nvSpPr>
        <p:spPr>
          <a:xfrm>
            <a:off x="4421171" y="2361131"/>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248603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3980328" cy="830997"/>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7. Go to the bottom of the screen and hit save.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200" b="1" dirty="0">
                <a:solidFill>
                  <a:schemeClr val="bg1"/>
                </a:solidFill>
              </a:rPr>
              <a:t>B</a:t>
            </a:r>
            <a:r>
              <a:rPr lang="en-US" sz="3200" b="1" i="0" u="none" strike="noStrike" dirty="0">
                <a:solidFill>
                  <a:schemeClr val="bg1"/>
                </a:solidFill>
                <a:effectLst/>
              </a:rPr>
              <a:t>lock a Town and Date in the Reservations System</a:t>
            </a:r>
            <a:endParaRPr lang="en-US" sz="3200" b="1" dirty="0">
              <a:solidFill>
                <a:schemeClr val="bg1"/>
              </a:solidFill>
            </a:endParaRPr>
          </a:p>
        </p:txBody>
      </p:sp>
      <p:pic>
        <p:nvPicPr>
          <p:cNvPr id="4" name="Picture 3" descr="Graphical user interface, text, application, email&#10;&#10;Description automatically generated">
            <a:extLst>
              <a:ext uri="{FF2B5EF4-FFF2-40B4-BE49-F238E27FC236}">
                <a16:creationId xmlns:a16="http://schemas.microsoft.com/office/drawing/2014/main" id="{D3504348-975B-08FB-4FD4-CDF1117A27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47950" y="1757067"/>
            <a:ext cx="4789725" cy="3354832"/>
          </a:xfrm>
          <a:prstGeom prst="rect">
            <a:avLst/>
          </a:prstGeom>
          <a:ln>
            <a:solidFill>
              <a:schemeClr val="tx1"/>
            </a:solidFill>
          </a:ln>
        </p:spPr>
      </p:pic>
      <p:sp>
        <p:nvSpPr>
          <p:cNvPr id="7" name="Right Arrow 6">
            <a:extLst>
              <a:ext uri="{FF2B5EF4-FFF2-40B4-BE49-F238E27FC236}">
                <a16:creationId xmlns:a16="http://schemas.microsoft.com/office/drawing/2014/main" id="{173C52BE-DD6F-0BF4-7899-7E0A5378A9E8}"/>
              </a:ext>
            </a:extLst>
          </p:cNvPr>
          <p:cNvSpPr/>
          <p:nvPr/>
        </p:nvSpPr>
        <p:spPr>
          <a:xfrm>
            <a:off x="3378438" y="4514115"/>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719862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1569660"/>
          </a:xfrm>
          <a:prstGeom prst="rect">
            <a:avLst/>
          </a:prstGeom>
          <a:noFill/>
        </p:spPr>
        <p:txBody>
          <a:bodyPr wrap="square" rtlCol="0">
            <a:spAutoFit/>
          </a:bodyPr>
          <a:lstStyle/>
          <a:p>
            <a:pPr algn="l" rtl="0" fontAlgn="base">
              <a:spcBef>
                <a:spcPts val="0"/>
              </a:spcBef>
              <a:spcAft>
                <a:spcPts val="0"/>
              </a:spcAft>
            </a:pPr>
            <a:r>
              <a:rPr lang="en-US" sz="2400" b="1" i="0" u="none" strike="noStrike" dirty="0">
                <a:solidFill>
                  <a:srgbClr val="000000"/>
                </a:solidFill>
                <a:effectLst/>
              </a:rPr>
              <a:t>8. If you would like to verify the reservation, go to Reports, and click on Inventory Reports in the dropdown.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200" b="1" dirty="0">
                <a:solidFill>
                  <a:schemeClr val="bg1"/>
                </a:solidFill>
              </a:rPr>
              <a:t>B</a:t>
            </a:r>
            <a:r>
              <a:rPr lang="en-US" sz="3200" b="1" i="0" u="none" strike="noStrike" dirty="0">
                <a:solidFill>
                  <a:schemeClr val="bg1"/>
                </a:solidFill>
                <a:effectLst/>
              </a:rPr>
              <a:t>lock a Town and Date in the Reservations System</a:t>
            </a:r>
            <a:endParaRPr lang="en-US" sz="3200" b="1" dirty="0">
              <a:solidFill>
                <a:schemeClr val="bg1"/>
              </a:solidFill>
            </a:endParaRPr>
          </a:p>
        </p:txBody>
      </p:sp>
      <p:pic>
        <p:nvPicPr>
          <p:cNvPr id="3" name="Picture 2" descr="Graphical user interface, application&#10;&#10;Description automatically generated">
            <a:extLst>
              <a:ext uri="{FF2B5EF4-FFF2-40B4-BE49-F238E27FC236}">
                <a16:creationId xmlns:a16="http://schemas.microsoft.com/office/drawing/2014/main" id="{AB78B250-779A-9380-0C45-EB17EED3E6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6987" y="1161256"/>
            <a:ext cx="4292600" cy="3708400"/>
          </a:xfrm>
          <a:prstGeom prst="rect">
            <a:avLst/>
          </a:prstGeom>
          <a:ln>
            <a:solidFill>
              <a:schemeClr val="tx1"/>
            </a:solidFill>
          </a:ln>
        </p:spPr>
      </p:pic>
      <p:sp>
        <p:nvSpPr>
          <p:cNvPr id="4" name="Right Arrow 3">
            <a:extLst>
              <a:ext uri="{FF2B5EF4-FFF2-40B4-BE49-F238E27FC236}">
                <a16:creationId xmlns:a16="http://schemas.microsoft.com/office/drawing/2014/main" id="{882AD9BD-6B89-A574-C806-DD423FB0465C}"/>
              </a:ext>
            </a:extLst>
          </p:cNvPr>
          <p:cNvSpPr/>
          <p:nvPr/>
        </p:nvSpPr>
        <p:spPr>
          <a:xfrm>
            <a:off x="3728579" y="3643926"/>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a:extLst>
              <a:ext uri="{FF2B5EF4-FFF2-40B4-BE49-F238E27FC236}">
                <a16:creationId xmlns:a16="http://schemas.microsoft.com/office/drawing/2014/main" id="{4456AD4B-861E-A0AE-3B99-662BB5EDEA68}"/>
              </a:ext>
            </a:extLst>
          </p:cNvPr>
          <p:cNvSpPr/>
          <p:nvPr/>
        </p:nvSpPr>
        <p:spPr>
          <a:xfrm>
            <a:off x="5778631" y="253082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692614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66441"/>
            <a:ext cx="9037674" cy="1015663"/>
          </a:xfrm>
          <a:prstGeom prst="rect">
            <a:avLst/>
          </a:prstGeom>
          <a:noFill/>
        </p:spPr>
        <p:txBody>
          <a:bodyPr wrap="square" rtlCol="0">
            <a:spAutoFit/>
          </a:bodyPr>
          <a:lstStyle/>
          <a:p>
            <a:pPr algn="l" rtl="0" fontAlgn="base">
              <a:spcBef>
                <a:spcPts val="0"/>
              </a:spcBef>
              <a:spcAft>
                <a:spcPts val="0"/>
              </a:spcAft>
            </a:pPr>
            <a:r>
              <a:rPr lang="en-US" b="1" i="0" u="none" strike="noStrike" dirty="0">
                <a:solidFill>
                  <a:srgbClr val="000000"/>
                </a:solidFill>
                <a:effectLst/>
              </a:rPr>
              <a:t>9</a:t>
            </a:r>
            <a:r>
              <a:rPr lang="en-US" sz="2000" b="1" i="0" u="none" strike="noStrike" dirty="0">
                <a:solidFill>
                  <a:srgbClr val="000000"/>
                </a:solidFill>
                <a:effectLst/>
              </a:rPr>
              <a:t>. Pick the product type, then select your town or leave at all towns, put in the start, and end date, check the box next to Include reservations and then click generate report.</a:t>
            </a:r>
            <a:endParaRPr lang="en-US"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200" b="1" dirty="0">
                <a:solidFill>
                  <a:schemeClr val="bg1"/>
                </a:solidFill>
              </a:rPr>
              <a:t>B</a:t>
            </a:r>
            <a:r>
              <a:rPr lang="en-US" sz="3200" b="1" i="0" u="none" strike="noStrike" dirty="0">
                <a:solidFill>
                  <a:schemeClr val="bg1"/>
                </a:solidFill>
                <a:effectLst/>
              </a:rPr>
              <a:t>lock a Town and Date in the Reservations System</a:t>
            </a:r>
            <a:endParaRPr lang="en-US" sz="3200" b="1" dirty="0">
              <a:solidFill>
                <a:schemeClr val="bg1"/>
              </a:solidFill>
            </a:endParaRPr>
          </a:p>
        </p:txBody>
      </p:sp>
      <p:pic>
        <p:nvPicPr>
          <p:cNvPr id="3" name="Picture 2" descr="Graphical user interface, website&#10;&#10;Description automatically generated">
            <a:extLst>
              <a:ext uri="{FF2B5EF4-FFF2-40B4-BE49-F238E27FC236}">
                <a16:creationId xmlns:a16="http://schemas.microsoft.com/office/drawing/2014/main" id="{E7E26BAD-35AE-84DB-022C-CB88FE4ACF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7931" y="2078803"/>
            <a:ext cx="7768137" cy="3035808"/>
          </a:xfrm>
          <a:prstGeom prst="rect">
            <a:avLst/>
          </a:prstGeom>
          <a:ln>
            <a:solidFill>
              <a:schemeClr val="tx1"/>
            </a:solidFill>
          </a:ln>
        </p:spPr>
      </p:pic>
      <p:sp>
        <p:nvSpPr>
          <p:cNvPr id="4" name="Right Arrow 3">
            <a:extLst>
              <a:ext uri="{FF2B5EF4-FFF2-40B4-BE49-F238E27FC236}">
                <a16:creationId xmlns:a16="http://schemas.microsoft.com/office/drawing/2014/main" id="{60EEC5EF-7EC9-DAA9-5019-04880399C705}"/>
              </a:ext>
            </a:extLst>
          </p:cNvPr>
          <p:cNvSpPr/>
          <p:nvPr/>
        </p:nvSpPr>
        <p:spPr>
          <a:xfrm>
            <a:off x="0" y="390269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a:extLst>
              <a:ext uri="{FF2B5EF4-FFF2-40B4-BE49-F238E27FC236}">
                <a16:creationId xmlns:a16="http://schemas.microsoft.com/office/drawing/2014/main" id="{F65FE296-C7A9-225E-E4E4-7032B4E0AFB1}"/>
              </a:ext>
            </a:extLst>
          </p:cNvPr>
          <p:cNvSpPr/>
          <p:nvPr/>
        </p:nvSpPr>
        <p:spPr>
          <a:xfrm>
            <a:off x="0" y="2690783"/>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1851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3600986"/>
          </a:xfrm>
          <a:prstGeom prst="rect">
            <a:avLst/>
          </a:prstGeom>
          <a:noFill/>
        </p:spPr>
        <p:txBody>
          <a:bodyPr wrap="square" rtlCol="0">
            <a:spAutoFit/>
          </a:bodyPr>
          <a:lstStyle/>
          <a:p>
            <a:pPr algn="l" rtl="0">
              <a:spcBef>
                <a:spcPts val="2400"/>
              </a:spcBef>
              <a:spcAft>
                <a:spcPts val="0"/>
              </a:spcAft>
            </a:pPr>
            <a:r>
              <a:rPr lang="en-US" sz="4000" b="1" dirty="0">
                <a:latin typeface="Calibri" panose="020F0502020204030204" pitchFamily="34" charset="0"/>
              </a:rPr>
              <a:t>Masthead</a:t>
            </a:r>
          </a:p>
          <a:p>
            <a:pPr algn="l" rtl="0">
              <a:spcBef>
                <a:spcPts val="2400"/>
              </a:spcBef>
              <a:spcAft>
                <a:spcPts val="0"/>
              </a:spcAft>
            </a:pPr>
            <a:endParaRPr lang="en-US" sz="500" b="1" dirty="0">
              <a:latin typeface="Calibri" panose="020F0502020204030204" pitchFamily="34" charset="0"/>
            </a:endParaRPr>
          </a:p>
          <a:p>
            <a:pPr algn="l" rtl="0">
              <a:spcBef>
                <a:spcPts val="2400"/>
              </a:spcBef>
              <a:spcAft>
                <a:spcPts val="0"/>
              </a:spcAft>
            </a:pPr>
            <a:r>
              <a:rPr lang="en-US" sz="4000" b="1" dirty="0">
                <a:latin typeface="Calibri" panose="020F0502020204030204" pitchFamily="34" charset="0"/>
              </a:rPr>
              <a:t>Editor Block</a:t>
            </a:r>
          </a:p>
          <a:p>
            <a:pPr algn="l" rtl="0">
              <a:spcBef>
                <a:spcPts val="2400"/>
              </a:spcBef>
              <a:spcAft>
                <a:spcPts val="0"/>
              </a:spcAft>
            </a:pPr>
            <a:endParaRPr lang="en-US" b="1" dirty="0">
              <a:latin typeface="Calibri" panose="020F0502020204030204" pitchFamily="34" charset="0"/>
            </a:endParaRPr>
          </a:p>
          <a:p>
            <a:pPr algn="l" rtl="0">
              <a:spcBef>
                <a:spcPts val="2400"/>
              </a:spcBef>
              <a:spcAft>
                <a:spcPts val="0"/>
              </a:spcAft>
            </a:pPr>
            <a:r>
              <a:rPr lang="en-US" sz="4000" b="1" dirty="0">
                <a:latin typeface="Calibri" panose="020F0502020204030204" pitchFamily="34" charset="0"/>
              </a:rPr>
              <a:t>Login Buttons</a:t>
            </a:r>
            <a:endParaRPr lang="en-US" sz="4000" b="1" dirty="0"/>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Tour of the Front End</a:t>
            </a:r>
            <a:endParaRPr sz="5400" dirty="0"/>
          </a:p>
        </p:txBody>
      </p:sp>
      <p:pic>
        <p:nvPicPr>
          <p:cNvPr id="8" name="Picture 7">
            <a:extLst>
              <a:ext uri="{FF2B5EF4-FFF2-40B4-BE49-F238E27FC236}">
                <a16:creationId xmlns:a16="http://schemas.microsoft.com/office/drawing/2014/main" id="{68D7558B-6AB3-8E8A-F8F2-7AEF84C2C6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1144" y="1257258"/>
            <a:ext cx="4896897" cy="867987"/>
          </a:xfrm>
          <a:prstGeom prst="rect">
            <a:avLst/>
          </a:prstGeom>
        </p:spPr>
      </p:pic>
      <p:pic>
        <p:nvPicPr>
          <p:cNvPr id="10" name="Picture 9">
            <a:extLst>
              <a:ext uri="{FF2B5EF4-FFF2-40B4-BE49-F238E27FC236}">
                <a16:creationId xmlns:a16="http://schemas.microsoft.com/office/drawing/2014/main" id="{799163C8-6E7F-79E3-6850-8949EA25E0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53000" y="3699705"/>
            <a:ext cx="3798412" cy="118621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2031A916-796B-70A4-D1A6-49E4599F87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4156" y="2249371"/>
            <a:ext cx="2916100" cy="1186210"/>
          </a:xfrm>
          <a:prstGeom prst="rect">
            <a:avLst/>
          </a:prstGeom>
        </p:spPr>
      </p:pic>
    </p:spTree>
    <p:extLst>
      <p:ext uri="{BB962C8B-B14F-4D97-AF65-F5344CB8AC3E}">
        <p14:creationId xmlns:p14="http://schemas.microsoft.com/office/powerpoint/2010/main" val="1711778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3662541"/>
          </a:xfrm>
          <a:prstGeom prst="rect">
            <a:avLst/>
          </a:prstGeom>
          <a:noFill/>
        </p:spPr>
        <p:txBody>
          <a:bodyPr wrap="square" rtlCol="0">
            <a:spAutoFit/>
          </a:bodyPr>
          <a:lstStyle/>
          <a:p>
            <a:pPr algn="l" rtl="0">
              <a:spcBef>
                <a:spcPts val="600"/>
              </a:spcBef>
              <a:spcAft>
                <a:spcPts val="600"/>
              </a:spcAft>
            </a:pPr>
            <a:r>
              <a:rPr lang="en-US" b="1" dirty="0"/>
              <a:t>Your dashboard lists:</a:t>
            </a:r>
          </a:p>
          <a:p>
            <a:pPr marL="285750" indent="-285750" algn="l" rtl="0">
              <a:spcBef>
                <a:spcPts val="600"/>
              </a:spcBef>
              <a:spcAft>
                <a:spcPts val="600"/>
              </a:spcAft>
              <a:buFont typeface="Arial" panose="020B0604020202020204" pitchFamily="34" charset="0"/>
              <a:buChar char="•"/>
            </a:pPr>
            <a:r>
              <a:rPr lang="en-US" b="1" dirty="0"/>
              <a:t>Pending articles</a:t>
            </a:r>
          </a:p>
          <a:p>
            <a:pPr marL="285750" indent="-285750" algn="l" rtl="0">
              <a:spcBef>
                <a:spcPts val="600"/>
              </a:spcBef>
              <a:spcAft>
                <a:spcPts val="600"/>
              </a:spcAft>
              <a:buFont typeface="Arial" panose="020B0604020202020204" pitchFamily="34" charset="0"/>
              <a:buChar char="•"/>
            </a:pPr>
            <a:r>
              <a:rPr lang="en-US" b="1" dirty="0"/>
              <a:t>Events</a:t>
            </a:r>
          </a:p>
          <a:p>
            <a:pPr marL="285750" indent="-285750" algn="l" rtl="0">
              <a:spcBef>
                <a:spcPts val="600"/>
              </a:spcBef>
              <a:spcAft>
                <a:spcPts val="600"/>
              </a:spcAft>
              <a:buFont typeface="Arial" panose="020B0604020202020204" pitchFamily="34" charset="0"/>
              <a:buChar char="•"/>
            </a:pPr>
            <a:r>
              <a:rPr lang="en-US" b="1" dirty="0"/>
              <a:t>Milestones</a:t>
            </a:r>
          </a:p>
          <a:p>
            <a:pPr marL="285750" indent="-285750" algn="l" rtl="0">
              <a:spcBef>
                <a:spcPts val="600"/>
              </a:spcBef>
              <a:spcAft>
                <a:spcPts val="600"/>
              </a:spcAft>
              <a:buFont typeface="Arial" panose="020B0604020202020204" pitchFamily="34" charset="0"/>
              <a:buChar char="•"/>
            </a:pPr>
            <a:r>
              <a:rPr lang="en-US" b="1" dirty="0"/>
              <a:t>Real estate listings</a:t>
            </a:r>
          </a:p>
          <a:p>
            <a:pPr marL="285750" indent="-285750" algn="l" rtl="0">
              <a:spcBef>
                <a:spcPts val="600"/>
              </a:spcBef>
              <a:spcAft>
                <a:spcPts val="600"/>
              </a:spcAft>
              <a:buFont typeface="Arial" panose="020B0604020202020204" pitchFamily="34" charset="0"/>
              <a:buChar char="•"/>
            </a:pPr>
            <a:r>
              <a:rPr lang="en-US" b="1" dirty="0"/>
              <a:t>Classifieds</a:t>
            </a:r>
          </a:p>
          <a:p>
            <a:pPr marL="285750" indent="-285750" algn="l" rtl="0">
              <a:spcBef>
                <a:spcPts val="600"/>
              </a:spcBef>
              <a:spcAft>
                <a:spcPts val="600"/>
              </a:spcAft>
              <a:buFont typeface="Arial" panose="020B0604020202020204" pitchFamily="34" charset="0"/>
              <a:buChar char="•"/>
            </a:pPr>
            <a:r>
              <a:rPr lang="en-US" b="1" dirty="0"/>
              <a:t>Obituaries</a:t>
            </a:r>
          </a:p>
          <a:p>
            <a:pPr marL="285750" indent="-285750" algn="l" rtl="0">
              <a:spcBef>
                <a:spcPts val="600"/>
              </a:spcBef>
              <a:spcAft>
                <a:spcPts val="600"/>
              </a:spcAft>
              <a:buFont typeface="Arial" panose="020B0604020202020204" pitchFamily="34" charset="0"/>
              <a:buChar char="•"/>
            </a:pPr>
            <a:r>
              <a:rPr lang="en-US" b="1" dirty="0"/>
              <a:t>Business directory                                                                                                                                listings</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Dashboard</a:t>
            </a:r>
            <a:endParaRPr sz="5400" dirty="0"/>
          </a:p>
        </p:txBody>
      </p:sp>
      <p:pic>
        <p:nvPicPr>
          <p:cNvPr id="7" name="Picture 6" descr="Graphical user interface, text, application, website&#10;&#10;Description automatically generated">
            <a:extLst>
              <a:ext uri="{FF2B5EF4-FFF2-40B4-BE49-F238E27FC236}">
                <a16:creationId xmlns:a16="http://schemas.microsoft.com/office/drawing/2014/main" id="{178A9192-6F43-20FC-0042-81CD89BAB3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7066" y="1257258"/>
            <a:ext cx="6966933" cy="3886242"/>
          </a:xfrm>
          <a:prstGeom prst="rect">
            <a:avLst/>
          </a:prstGeom>
          <a:ln>
            <a:solidFill>
              <a:schemeClr val="tx1"/>
            </a:solidFill>
          </a:ln>
        </p:spPr>
      </p:pic>
    </p:spTree>
    <p:extLst>
      <p:ext uri="{BB962C8B-B14F-4D97-AF65-F5344CB8AC3E}">
        <p14:creationId xmlns:p14="http://schemas.microsoft.com/office/powerpoint/2010/main" val="157559028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461665"/>
          </a:xfrm>
          <a:prstGeom prst="rect">
            <a:avLst/>
          </a:prstGeom>
          <a:noFill/>
        </p:spPr>
        <p:txBody>
          <a:bodyPr wrap="square" rtlCol="0">
            <a:spAutoFit/>
          </a:bodyPr>
          <a:lstStyle/>
          <a:p>
            <a:pPr algn="l" rtl="0" fontAlgn="base">
              <a:spcBef>
                <a:spcPts val="0"/>
              </a:spcBef>
              <a:spcAft>
                <a:spcPts val="0"/>
              </a:spcAft>
            </a:pPr>
            <a:r>
              <a:rPr lang="en-US" sz="2400" b="1" dirty="0">
                <a:solidFill>
                  <a:srgbClr val="000000"/>
                </a:solidFill>
              </a:rPr>
              <a:t>10. </a:t>
            </a:r>
            <a:r>
              <a:rPr lang="en-US" sz="2400" b="1" i="0" u="none" strike="noStrike" dirty="0">
                <a:solidFill>
                  <a:srgbClr val="000000"/>
                </a:solidFill>
                <a:effectLst/>
              </a:rPr>
              <a:t>You will see the reservation for your product</a:t>
            </a:r>
            <a:r>
              <a:rPr lang="en-US" sz="1200" b="0" i="0" u="none" strike="noStrike" dirty="0">
                <a:solidFill>
                  <a:srgbClr val="000000"/>
                </a:solidFill>
                <a:effectLst/>
                <a:latin typeface="Cambria" panose="02040503050406030204" pitchFamily="18" charset="0"/>
              </a:rPr>
              <a:t>.</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200" b="1" dirty="0">
                <a:solidFill>
                  <a:schemeClr val="bg1"/>
                </a:solidFill>
              </a:rPr>
              <a:t>B</a:t>
            </a:r>
            <a:r>
              <a:rPr lang="en-US" sz="3200" b="1" i="0" u="none" strike="noStrike" dirty="0">
                <a:solidFill>
                  <a:schemeClr val="bg1"/>
                </a:solidFill>
                <a:effectLst/>
              </a:rPr>
              <a:t>lock a Town and Date in the Reservations System</a:t>
            </a:r>
            <a:endParaRPr lang="en-US" sz="3200" b="1" dirty="0">
              <a:solidFill>
                <a:schemeClr val="bg1"/>
              </a:solidFill>
            </a:endParaRPr>
          </a:p>
        </p:txBody>
      </p:sp>
      <p:pic>
        <p:nvPicPr>
          <p:cNvPr id="4" name="Picture 3" descr="Text&#10;&#10;Description automatically generated with medium confidence">
            <a:extLst>
              <a:ext uri="{FF2B5EF4-FFF2-40B4-BE49-F238E27FC236}">
                <a16:creationId xmlns:a16="http://schemas.microsoft.com/office/drawing/2014/main" id="{E4112B88-69A3-31EE-20F0-50EF6520E9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3650" y="1778040"/>
            <a:ext cx="5527054" cy="3091616"/>
          </a:xfrm>
          <a:prstGeom prst="rect">
            <a:avLst/>
          </a:prstGeom>
          <a:ln>
            <a:solidFill>
              <a:schemeClr val="tx1"/>
            </a:solidFill>
          </a:ln>
        </p:spPr>
      </p:pic>
      <p:sp>
        <p:nvSpPr>
          <p:cNvPr id="7" name="Right Arrow 6">
            <a:extLst>
              <a:ext uri="{FF2B5EF4-FFF2-40B4-BE49-F238E27FC236}">
                <a16:creationId xmlns:a16="http://schemas.microsoft.com/office/drawing/2014/main" id="{D88A15BC-765D-0D67-D887-EA3CE28A1C34}"/>
              </a:ext>
            </a:extLst>
          </p:cNvPr>
          <p:cNvSpPr/>
          <p:nvPr/>
        </p:nvSpPr>
        <p:spPr>
          <a:xfrm>
            <a:off x="2298271" y="232943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837271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477875"/>
          </a:xfrm>
          <a:prstGeom prst="rect">
            <a:avLst/>
          </a:prstGeom>
          <a:noFill/>
        </p:spPr>
        <p:txBody>
          <a:bodyPr wrap="square" rtlCol="0">
            <a:spAutoFit/>
          </a:bodyPr>
          <a:lstStyle/>
          <a:p>
            <a:pPr algn="l" rtl="0">
              <a:spcBef>
                <a:spcPts val="0"/>
              </a:spcBef>
              <a:spcAft>
                <a:spcPts val="0"/>
              </a:spcAft>
            </a:pPr>
            <a:r>
              <a:rPr lang="en-US" sz="2000" b="1" i="0" u="none" strike="noStrike" dirty="0">
                <a:solidFill>
                  <a:srgbClr val="000000"/>
                </a:solidFill>
                <a:effectLst/>
              </a:rPr>
              <a:t>All deleted or expired articles, classifieds, business listings, real estate listings and milestones are held in the trash can for 30 days. </a:t>
            </a:r>
          </a:p>
          <a:p>
            <a:pPr algn="l" rtl="0">
              <a:spcBef>
                <a:spcPts val="0"/>
              </a:spcBef>
              <a:spcAft>
                <a:spcPts val="0"/>
              </a:spcAft>
            </a:pPr>
            <a:endParaRPr lang="en-US" sz="2000" b="1" dirty="0">
              <a:solidFill>
                <a:srgbClr val="000000"/>
              </a:solidFill>
            </a:endParaRPr>
          </a:p>
          <a:p>
            <a:pPr algn="l" rtl="0">
              <a:spcBef>
                <a:spcPts val="0"/>
              </a:spcBef>
              <a:spcAft>
                <a:spcPts val="0"/>
              </a:spcAft>
            </a:pPr>
            <a:r>
              <a:rPr lang="en-US" sz="2000" b="1" i="0" u="none" strike="noStrike" dirty="0">
                <a:solidFill>
                  <a:srgbClr val="000000"/>
                </a:solidFill>
                <a:effectLst/>
              </a:rPr>
              <a:t>You can restore or permanently delete an item in the trash can tab.</a:t>
            </a:r>
          </a:p>
          <a:p>
            <a:pPr algn="l" rtl="0">
              <a:spcBef>
                <a:spcPts val="0"/>
              </a:spcBef>
              <a:spcAft>
                <a:spcPts val="0"/>
              </a:spcAft>
            </a:pPr>
            <a:br>
              <a:rPr lang="en-US" sz="2000" b="1" i="0" u="none" strike="noStrike" dirty="0">
                <a:solidFill>
                  <a:srgbClr val="000000"/>
                </a:solidFill>
                <a:effectLst/>
              </a:rPr>
            </a:br>
            <a:r>
              <a:rPr lang="en-US" sz="2000" b="1" i="0" u="none" strike="noStrike" dirty="0">
                <a:solidFill>
                  <a:srgbClr val="000000"/>
                </a:solidFill>
                <a:effectLst/>
              </a:rPr>
              <a:t>1. To find content in the trash can,              hover over the trash can icon and click the tab you want.</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Trash Can</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0FDA9E72-EE4D-129C-F007-2456139CAE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63126" y="1186656"/>
            <a:ext cx="4267200" cy="3683000"/>
          </a:xfrm>
          <a:prstGeom prst="rect">
            <a:avLst/>
          </a:prstGeom>
        </p:spPr>
      </p:pic>
      <p:sp>
        <p:nvSpPr>
          <p:cNvPr id="7" name="Right Arrow 6">
            <a:extLst>
              <a:ext uri="{FF2B5EF4-FFF2-40B4-BE49-F238E27FC236}">
                <a16:creationId xmlns:a16="http://schemas.microsoft.com/office/drawing/2014/main" id="{681A7521-A6D6-3DA5-EAE1-7389D2F136D3}"/>
              </a:ext>
            </a:extLst>
          </p:cNvPr>
          <p:cNvSpPr/>
          <p:nvPr/>
        </p:nvSpPr>
        <p:spPr>
          <a:xfrm>
            <a:off x="3864990" y="3675538"/>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550045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52928"/>
            <a:ext cx="9143999" cy="707886"/>
          </a:xfrm>
          <a:prstGeom prst="rect">
            <a:avLst/>
          </a:prstGeom>
          <a:noFill/>
        </p:spPr>
        <p:txBody>
          <a:bodyPr wrap="square" rtlCol="0">
            <a:spAutoFit/>
          </a:bodyPr>
          <a:lstStyle/>
          <a:p>
            <a:pPr rtl="0">
              <a:spcBef>
                <a:spcPts val="0"/>
              </a:spcBef>
              <a:spcAft>
                <a:spcPts val="0"/>
              </a:spcAft>
            </a:pPr>
            <a:r>
              <a:rPr lang="en-US" sz="2000" b="1" i="0" u="none" strike="noStrike" dirty="0">
                <a:solidFill>
                  <a:srgbClr val="000000"/>
                </a:solidFill>
                <a:effectLst/>
              </a:rPr>
              <a:t>2. Then type in the content name in the search box in the top right corner of the screen</a:t>
            </a:r>
            <a:r>
              <a:rPr lang="en-US" sz="2000" b="1" dirty="0">
                <a:solidFill>
                  <a:srgbClr val="000000"/>
                </a:solidFill>
              </a:rPr>
              <a:t> </a:t>
            </a:r>
            <a:r>
              <a:rPr lang="en-US" sz="2000" b="1" i="0" u="none" strike="noStrike" dirty="0">
                <a:solidFill>
                  <a:srgbClr val="000000"/>
                </a:solidFill>
                <a:effectLst/>
              </a:rPr>
              <a:t>and hit </a:t>
            </a:r>
            <a:r>
              <a:rPr lang="en-US" sz="2000" b="1" dirty="0">
                <a:solidFill>
                  <a:srgbClr val="000000"/>
                </a:solidFill>
              </a:rPr>
              <a:t>enter.</a:t>
            </a:r>
            <a:endParaRPr lang="en-US" sz="14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Trash Can</a:t>
            </a:r>
            <a:endParaRPr sz="4000" dirty="0"/>
          </a:p>
        </p:txBody>
      </p:sp>
      <p:pic>
        <p:nvPicPr>
          <p:cNvPr id="4" name="Picture 3" descr="Graphical user interface&#10;&#10;Description automatically generated">
            <a:extLst>
              <a:ext uri="{FF2B5EF4-FFF2-40B4-BE49-F238E27FC236}">
                <a16:creationId xmlns:a16="http://schemas.microsoft.com/office/drawing/2014/main" id="{F647C310-44EE-C091-42B2-61EE179D46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4973" y="2066803"/>
            <a:ext cx="7772400" cy="2925708"/>
          </a:xfrm>
          <a:prstGeom prst="rect">
            <a:avLst/>
          </a:prstGeom>
          <a:ln>
            <a:solidFill>
              <a:schemeClr val="tx1"/>
            </a:solidFill>
          </a:ln>
        </p:spPr>
      </p:pic>
      <p:sp>
        <p:nvSpPr>
          <p:cNvPr id="7" name="Right Arrow 6">
            <a:extLst>
              <a:ext uri="{FF2B5EF4-FFF2-40B4-BE49-F238E27FC236}">
                <a16:creationId xmlns:a16="http://schemas.microsoft.com/office/drawing/2014/main" id="{B6636DE7-639F-C0E6-C02D-5BE4483CFC45}"/>
              </a:ext>
            </a:extLst>
          </p:cNvPr>
          <p:cNvSpPr/>
          <p:nvPr/>
        </p:nvSpPr>
        <p:spPr>
          <a:xfrm>
            <a:off x="5533534" y="2498103"/>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338674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76700"/>
            <a:ext cx="9144000" cy="1431161"/>
          </a:xfrm>
          <a:prstGeom prst="rect">
            <a:avLst/>
          </a:prstGeom>
          <a:noFill/>
        </p:spPr>
        <p:txBody>
          <a:bodyPr wrap="square" rtlCol="0">
            <a:spAutoFit/>
          </a:bodyPr>
          <a:lstStyle/>
          <a:p>
            <a:pPr rtl="0">
              <a:spcBef>
                <a:spcPts val="0"/>
              </a:spcBef>
              <a:spcAft>
                <a:spcPts val="0"/>
              </a:spcAft>
            </a:pPr>
            <a:r>
              <a:rPr lang="en-US" sz="1500" b="1" i="0" u="none" strike="noStrike" dirty="0">
                <a:solidFill>
                  <a:srgbClr val="000000"/>
                </a:solidFill>
                <a:effectLst/>
              </a:rPr>
              <a:t>3. Once the content comes up, click the Restore button on the right side of the screen, or the delete button.</a:t>
            </a:r>
          </a:p>
          <a:p>
            <a:pPr rtl="0">
              <a:spcBef>
                <a:spcPts val="0"/>
              </a:spcBef>
              <a:spcAft>
                <a:spcPts val="0"/>
              </a:spcAft>
            </a:pPr>
            <a:endParaRPr lang="en-US" sz="1500" b="1" dirty="0">
              <a:solidFill>
                <a:srgbClr val="000000"/>
              </a:solidFill>
            </a:endParaRPr>
          </a:p>
          <a:p>
            <a:pPr algn="l" rtl="0">
              <a:spcBef>
                <a:spcPts val="0"/>
              </a:spcBef>
              <a:spcAft>
                <a:spcPts val="0"/>
              </a:spcAft>
            </a:pPr>
            <a:r>
              <a:rPr lang="en-US" sz="1500" b="1" i="0" u="none" strike="noStrike" dirty="0">
                <a:solidFill>
                  <a:srgbClr val="000000"/>
                </a:solidFill>
                <a:effectLst/>
              </a:rPr>
              <a:t>You can find restored items in their corresponding tabs in admin CMS.</a:t>
            </a:r>
          </a:p>
          <a:p>
            <a:pPr algn="l" rtl="0">
              <a:spcBef>
                <a:spcPts val="0"/>
              </a:spcBef>
              <a:spcAft>
                <a:spcPts val="0"/>
              </a:spcAft>
            </a:pPr>
            <a:br>
              <a:rPr lang="en-US" sz="1500" b="1" i="0" u="none" strike="noStrike" dirty="0">
                <a:solidFill>
                  <a:srgbClr val="000000"/>
                </a:solidFill>
                <a:effectLst/>
              </a:rPr>
            </a:br>
            <a:r>
              <a:rPr lang="en-US" sz="1500" b="1" i="0" u="none" strike="noStrike" dirty="0">
                <a:solidFill>
                  <a:srgbClr val="000000"/>
                </a:solidFill>
                <a:effectLst/>
              </a:rPr>
              <a:t>Events, once deleted or expired, are gone permanently.</a:t>
            </a:r>
            <a:endParaRPr lang="en-US" sz="1500" b="1" dirty="0">
              <a:effectLst/>
            </a:endParaRPr>
          </a:p>
          <a:p>
            <a:pPr algn="l" rtl="0">
              <a:spcBef>
                <a:spcPts val="0"/>
              </a:spcBef>
              <a:spcAft>
                <a:spcPts val="0"/>
              </a:spcAft>
            </a:pPr>
            <a:endParaRPr lang="en-US" sz="12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Trash Can</a:t>
            </a:r>
            <a:endParaRPr sz="4000" dirty="0"/>
          </a:p>
        </p:txBody>
      </p:sp>
      <p:pic>
        <p:nvPicPr>
          <p:cNvPr id="3" name="Picture 2" descr="Graphical user interface&#10;&#10;Description automatically generated">
            <a:extLst>
              <a:ext uri="{FF2B5EF4-FFF2-40B4-BE49-F238E27FC236}">
                <a16:creationId xmlns:a16="http://schemas.microsoft.com/office/drawing/2014/main" id="{6C1F96CB-94AB-8978-EB8A-743F739E52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2171" y="2380118"/>
            <a:ext cx="7159658" cy="2695058"/>
          </a:xfrm>
          <a:prstGeom prst="rect">
            <a:avLst/>
          </a:prstGeom>
          <a:ln>
            <a:solidFill>
              <a:schemeClr val="tx1"/>
            </a:solidFill>
          </a:ln>
        </p:spPr>
      </p:pic>
      <p:sp>
        <p:nvSpPr>
          <p:cNvPr id="7" name="Right Arrow 6">
            <a:extLst>
              <a:ext uri="{FF2B5EF4-FFF2-40B4-BE49-F238E27FC236}">
                <a16:creationId xmlns:a16="http://schemas.microsoft.com/office/drawing/2014/main" id="{13FDFD9A-6FD8-34AF-66A6-23E214B9CD48}"/>
              </a:ext>
            </a:extLst>
          </p:cNvPr>
          <p:cNvSpPr/>
          <p:nvPr/>
        </p:nvSpPr>
        <p:spPr>
          <a:xfrm rot="3219821">
            <a:off x="6551628" y="3485331"/>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213122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p:nvPr/>
        </p:nvSpPr>
        <p:spPr>
          <a:xfrm>
            <a:off x="0" y="-160750"/>
            <a:ext cx="9144000" cy="53043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1800" dirty="0"/>
          </a:p>
        </p:txBody>
      </p:sp>
      <p:pic>
        <p:nvPicPr>
          <p:cNvPr id="159" name="Google Shape;159;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1701" y="3957451"/>
            <a:ext cx="3151700" cy="976900"/>
          </a:xfrm>
          <a:prstGeom prst="rect">
            <a:avLst/>
          </a:prstGeom>
          <a:noFill/>
          <a:ln>
            <a:noFill/>
          </a:ln>
        </p:spPr>
      </p:pic>
      <p:sp>
        <p:nvSpPr>
          <p:cNvPr id="160" name="Google Shape;160;p27"/>
          <p:cNvSpPr txBox="1"/>
          <p:nvPr/>
        </p:nvSpPr>
        <p:spPr>
          <a:xfrm>
            <a:off x="311700" y="0"/>
            <a:ext cx="8520600" cy="3840480"/>
          </a:xfrm>
          <a:prstGeom prst="rect">
            <a:avLst/>
          </a:prstGeom>
          <a:noFill/>
          <a:ln>
            <a:noFill/>
          </a:ln>
        </p:spPr>
        <p:txBody>
          <a:bodyPr spcFirstLastPara="1" wrap="square" lIns="91425" tIns="91425" rIns="91425" bIns="91425" anchor="b" anchorCtr="0">
            <a:noAutofit/>
          </a:bodyPr>
          <a:lstStyle/>
          <a:p>
            <a:pPr lvl="0" algn="ctr">
              <a:lnSpc>
                <a:spcPct val="90000"/>
              </a:lnSpc>
              <a:buClr>
                <a:schemeClr val="dk1"/>
              </a:buClr>
              <a:buSzPts val="1100"/>
            </a:pPr>
            <a:r>
              <a:rPr lang="en-US" sz="8800" b="1" dirty="0">
                <a:solidFill>
                  <a:srgbClr val="FFFFFF"/>
                </a:solidFill>
              </a:rPr>
              <a:t>CMS/Admin Training </a:t>
            </a:r>
          </a:p>
          <a:p>
            <a:pPr lvl="0" algn="ctr">
              <a:lnSpc>
                <a:spcPct val="90000"/>
              </a:lnSpc>
              <a:buClr>
                <a:schemeClr val="dk1"/>
              </a:buClr>
              <a:buSzPts val="1100"/>
            </a:pPr>
            <a:r>
              <a:rPr lang="en-US" sz="4800" b="1" dirty="0">
                <a:solidFill>
                  <a:srgbClr val="FFFFFF"/>
                </a:solidFill>
              </a:rPr>
              <a:t>If you have questions, reach out to support@tapinto.net</a:t>
            </a:r>
            <a:endParaRPr lang="en-US" sz="4800" b="1" dirty="0">
              <a:solidFill>
                <a:srgbClr val="FFFFFF"/>
              </a:solidFill>
              <a:latin typeface="+mn-lt"/>
            </a:endParaRPr>
          </a:p>
        </p:txBody>
      </p:sp>
    </p:spTree>
    <p:extLst>
      <p:ext uri="{BB962C8B-B14F-4D97-AF65-F5344CB8AC3E}">
        <p14:creationId xmlns:p14="http://schemas.microsoft.com/office/powerpoint/2010/main" val="474843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081524"/>
            <a:ext cx="4442907" cy="3693319"/>
          </a:xfrm>
          <a:prstGeom prst="rect">
            <a:avLst/>
          </a:prstGeom>
          <a:noFill/>
        </p:spPr>
        <p:txBody>
          <a:bodyPr wrap="square" rtlCol="0">
            <a:spAutoFit/>
          </a:bodyPr>
          <a:lstStyle/>
          <a:p>
            <a:pPr marL="457200" indent="-457200" algn="l" rtl="0">
              <a:spcBef>
                <a:spcPts val="0"/>
              </a:spcBef>
              <a:spcAft>
                <a:spcPts val="0"/>
              </a:spcAft>
              <a:buFont typeface="Arial" panose="020B0604020202020204" pitchFamily="34" charset="0"/>
              <a:buChar char="•"/>
            </a:pPr>
            <a:r>
              <a:rPr lang="en-US" sz="2600" b="1" dirty="0">
                <a:solidFill>
                  <a:srgbClr val="000000"/>
                </a:solidFill>
              </a:rPr>
              <a:t>Files can be approved and published directly</a:t>
            </a:r>
          </a:p>
          <a:p>
            <a:pPr marL="457200" indent="-457200" algn="l" rtl="0">
              <a:spcBef>
                <a:spcPts val="0"/>
              </a:spcBef>
              <a:spcAft>
                <a:spcPts val="0"/>
              </a:spcAft>
              <a:buFont typeface="Arial" panose="020B0604020202020204" pitchFamily="34" charset="0"/>
              <a:buChar char="•"/>
            </a:pPr>
            <a:endParaRPr lang="en-US" sz="2600" b="1" dirty="0">
              <a:solidFill>
                <a:srgbClr val="000000"/>
              </a:solidFill>
            </a:endParaRPr>
          </a:p>
          <a:p>
            <a:pPr marL="457200" indent="-457200" algn="l" rtl="0">
              <a:spcBef>
                <a:spcPts val="0"/>
              </a:spcBef>
              <a:spcAft>
                <a:spcPts val="0"/>
              </a:spcAft>
              <a:buFont typeface="Arial" panose="020B0604020202020204" pitchFamily="34" charset="0"/>
              <a:buChar char="•"/>
            </a:pPr>
            <a:r>
              <a:rPr lang="en-US" sz="2600" b="1" i="0" u="none" strike="noStrike" dirty="0">
                <a:solidFill>
                  <a:srgbClr val="000000"/>
                </a:solidFill>
                <a:effectLst/>
              </a:rPr>
              <a:t>Read submission before publishing</a:t>
            </a:r>
          </a:p>
          <a:p>
            <a:pPr marL="457200" indent="-457200" algn="l" rtl="0">
              <a:spcBef>
                <a:spcPts val="0"/>
              </a:spcBef>
              <a:spcAft>
                <a:spcPts val="0"/>
              </a:spcAft>
              <a:buFont typeface="Arial" panose="020B0604020202020204" pitchFamily="34" charset="0"/>
              <a:buChar char="•"/>
            </a:pPr>
            <a:endParaRPr lang="en-US" sz="2600" b="1" dirty="0">
              <a:solidFill>
                <a:srgbClr val="000000"/>
              </a:solidFill>
            </a:endParaRPr>
          </a:p>
          <a:p>
            <a:pPr marL="457200" indent="-457200" algn="l" rtl="0">
              <a:spcBef>
                <a:spcPts val="0"/>
              </a:spcBef>
              <a:spcAft>
                <a:spcPts val="0"/>
              </a:spcAft>
              <a:buFont typeface="Arial" panose="020B0604020202020204" pitchFamily="34" charset="0"/>
              <a:buChar char="•"/>
            </a:pPr>
            <a:r>
              <a:rPr lang="en-US" sz="2600" b="1" i="0" u="none" strike="noStrike" dirty="0">
                <a:solidFill>
                  <a:srgbClr val="000000"/>
                </a:solidFill>
                <a:effectLst/>
              </a:rPr>
              <a:t>Access edit page</a:t>
            </a:r>
          </a:p>
          <a:p>
            <a:pPr marL="457200" indent="-457200" algn="l" rtl="0">
              <a:spcBef>
                <a:spcPts val="0"/>
              </a:spcBef>
              <a:spcAft>
                <a:spcPts val="0"/>
              </a:spcAft>
              <a:buFont typeface="Arial" panose="020B0604020202020204" pitchFamily="34" charset="0"/>
              <a:buChar char="•"/>
            </a:pPr>
            <a:endParaRPr lang="en-US" sz="2600" b="1" dirty="0">
              <a:solidFill>
                <a:srgbClr val="000000"/>
              </a:solidFill>
            </a:endParaRPr>
          </a:p>
          <a:p>
            <a:pPr marL="457200" indent="-457200" algn="l" rtl="0">
              <a:spcBef>
                <a:spcPts val="0"/>
              </a:spcBef>
              <a:spcAft>
                <a:spcPts val="0"/>
              </a:spcAft>
              <a:buFont typeface="Arial" panose="020B0604020202020204" pitchFamily="34" charset="0"/>
              <a:buChar char="•"/>
            </a:pPr>
            <a:r>
              <a:rPr lang="en-US" sz="2600" b="1" dirty="0">
                <a:solidFill>
                  <a:srgbClr val="000000"/>
                </a:solidFill>
              </a:rPr>
              <a:t>Delete file if not needed</a:t>
            </a:r>
            <a:endParaRPr lang="en-US" sz="26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4824"/>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Dashboard</a:t>
            </a:r>
            <a:endParaRPr lang="en-US" sz="5400" dirty="0"/>
          </a:p>
        </p:txBody>
      </p:sp>
      <p:pic>
        <p:nvPicPr>
          <p:cNvPr id="4" name="Picture 3">
            <a:extLst>
              <a:ext uri="{FF2B5EF4-FFF2-40B4-BE49-F238E27FC236}">
                <a16:creationId xmlns:a16="http://schemas.microsoft.com/office/drawing/2014/main" id="{03E70106-9134-87C3-630C-04532A1A84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2884" y="1668544"/>
            <a:ext cx="4684562" cy="2570003"/>
          </a:xfrm>
          <a:prstGeom prst="rect">
            <a:avLst/>
          </a:prstGeom>
          <a:ln>
            <a:solidFill>
              <a:schemeClr val="tx1"/>
            </a:solidFill>
          </a:ln>
        </p:spPr>
      </p:pic>
    </p:spTree>
    <p:extLst>
      <p:ext uri="{BB962C8B-B14F-4D97-AF65-F5344CB8AC3E}">
        <p14:creationId xmlns:p14="http://schemas.microsoft.com/office/powerpoint/2010/main" val="4257922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776394" cy="3693319"/>
          </a:xfrm>
          <a:prstGeom prst="rect">
            <a:avLst/>
          </a:prstGeom>
          <a:noFill/>
        </p:spPr>
        <p:txBody>
          <a:bodyPr wrap="square" rtlCol="0">
            <a:spAutoFit/>
          </a:bodyPr>
          <a:lstStyle/>
          <a:p>
            <a:pPr marL="342900" indent="-342900" algn="l" rtl="0">
              <a:spcBef>
                <a:spcPts val="0"/>
              </a:spcBef>
              <a:spcAft>
                <a:spcPts val="0"/>
              </a:spcAft>
              <a:buFont typeface="Arial" panose="020B0604020202020204" pitchFamily="34" charset="0"/>
              <a:buChar char="•"/>
            </a:pPr>
            <a:r>
              <a:rPr lang="en-US" sz="2600" b="1" dirty="0">
                <a:solidFill>
                  <a:srgbClr val="000000"/>
                </a:solidFill>
              </a:rPr>
              <a:t>Paid content should be approved and published as soon as possible</a:t>
            </a:r>
          </a:p>
          <a:p>
            <a:pPr marL="342900" indent="-342900" algn="l" rtl="0">
              <a:spcBef>
                <a:spcPts val="0"/>
              </a:spcBef>
              <a:spcAft>
                <a:spcPts val="0"/>
              </a:spcAft>
              <a:buFont typeface="Arial" panose="020B0604020202020204" pitchFamily="34" charset="0"/>
              <a:buChar char="•"/>
            </a:pPr>
            <a:endParaRPr lang="en-US" sz="2600" b="1" dirty="0">
              <a:solidFill>
                <a:srgbClr val="000000"/>
              </a:solidFill>
            </a:endParaRPr>
          </a:p>
          <a:p>
            <a:pPr marL="342900" indent="-342900" algn="l" rtl="0">
              <a:spcBef>
                <a:spcPts val="0"/>
              </a:spcBef>
              <a:spcAft>
                <a:spcPts val="0"/>
              </a:spcAft>
              <a:buFont typeface="Arial" panose="020B0604020202020204" pitchFamily="34" charset="0"/>
              <a:buChar char="•"/>
            </a:pPr>
            <a:r>
              <a:rPr lang="en-US" sz="2600" b="1" i="0" u="none" strike="noStrike" dirty="0">
                <a:solidFill>
                  <a:srgbClr val="000000"/>
                </a:solidFill>
                <a:effectLst/>
              </a:rPr>
              <a:t>Same day recommended, guar</a:t>
            </a:r>
            <a:r>
              <a:rPr lang="en-US" sz="2600" b="1" dirty="0">
                <a:solidFill>
                  <a:srgbClr val="000000"/>
                </a:solidFill>
              </a:rPr>
              <a:t>anteed within 48 hours</a:t>
            </a:r>
          </a:p>
          <a:p>
            <a:pPr marL="342900" indent="-342900" algn="l" rtl="0">
              <a:spcBef>
                <a:spcPts val="0"/>
              </a:spcBef>
              <a:spcAft>
                <a:spcPts val="0"/>
              </a:spcAft>
              <a:buFont typeface="Arial" panose="020B0604020202020204" pitchFamily="34" charset="0"/>
              <a:buChar char="•"/>
            </a:pPr>
            <a:endParaRPr lang="en-US" sz="2600" b="1" i="0" u="none" strike="noStrike" dirty="0">
              <a:solidFill>
                <a:srgbClr val="000000"/>
              </a:solidFill>
              <a:effectLst/>
            </a:endParaRPr>
          </a:p>
          <a:p>
            <a:pPr marL="342900" indent="-342900" algn="l" rtl="0">
              <a:spcBef>
                <a:spcPts val="0"/>
              </a:spcBef>
              <a:spcAft>
                <a:spcPts val="0"/>
              </a:spcAft>
              <a:buFont typeface="Arial" panose="020B0604020202020204" pitchFamily="34" charset="0"/>
              <a:buChar char="•"/>
            </a:pPr>
            <a:r>
              <a:rPr lang="en-US" sz="2600" b="1" i="0" u="none" strike="noStrike" dirty="0">
                <a:solidFill>
                  <a:srgbClr val="000000"/>
                </a:solidFill>
                <a:effectLst/>
              </a:rPr>
              <a:t>Facebook symbol means client paid for Facebook post too</a:t>
            </a:r>
            <a:endParaRPr lang="en-US" sz="26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Dashboard</a:t>
            </a:r>
            <a:endParaRPr lang="en-US" sz="5400" dirty="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94C8714E-3113-3316-0015-E09D9CE53C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2957" y="2077202"/>
            <a:ext cx="4614950" cy="1936631"/>
          </a:xfrm>
          <a:prstGeom prst="rect">
            <a:avLst/>
          </a:prstGeom>
          <a:ln>
            <a:solidFill>
              <a:schemeClr val="tx1"/>
            </a:solidFill>
          </a:ln>
        </p:spPr>
      </p:pic>
    </p:spTree>
    <p:extLst>
      <p:ext uri="{BB962C8B-B14F-4D97-AF65-F5344CB8AC3E}">
        <p14:creationId xmlns:p14="http://schemas.microsoft.com/office/powerpoint/2010/main" val="2466817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4093428"/>
          </a:xfrm>
          <a:prstGeom prst="rect">
            <a:avLst/>
          </a:prstGeom>
          <a:noFill/>
        </p:spPr>
        <p:txBody>
          <a:bodyPr wrap="square" rtlCol="0">
            <a:spAutoFit/>
          </a:bodyPr>
          <a:lstStyle/>
          <a:p>
            <a:pPr algn="l" rtl="0">
              <a:spcBef>
                <a:spcPts val="0"/>
              </a:spcBef>
              <a:spcAft>
                <a:spcPts val="0"/>
              </a:spcAft>
            </a:pPr>
            <a:r>
              <a:rPr lang="en-US" sz="3200" b="1" i="0" u="none" strike="noStrike" dirty="0">
                <a:solidFill>
                  <a:srgbClr val="000000"/>
                </a:solidFill>
                <a:effectLst/>
              </a:rPr>
              <a:t>Tabs down the left side:</a:t>
            </a:r>
          </a:p>
          <a:p>
            <a:pPr algn="l" rtl="0">
              <a:spcBef>
                <a:spcPts val="0"/>
              </a:spcBef>
              <a:spcAft>
                <a:spcPts val="0"/>
              </a:spcAft>
            </a:pPr>
            <a:endParaRPr lang="en-US" sz="3200" b="1" dirty="0">
              <a:solidFill>
                <a:srgbClr val="000000"/>
              </a:solidFill>
            </a:endParaRPr>
          </a:p>
          <a:p>
            <a:pPr marL="457200" indent="-457200" algn="l" rtl="0">
              <a:spcBef>
                <a:spcPts val="0"/>
              </a:spcBef>
              <a:spcAft>
                <a:spcPts val="0"/>
              </a:spcAft>
              <a:buFont typeface="Arial" panose="020B0604020202020204" pitchFamily="34" charset="0"/>
              <a:buChar char="•"/>
            </a:pPr>
            <a:r>
              <a:rPr lang="en-US" sz="3200" b="1" i="0" u="none" strike="noStrike" dirty="0">
                <a:solidFill>
                  <a:srgbClr val="000000"/>
                </a:solidFill>
                <a:effectLst/>
              </a:rPr>
              <a:t>Article</a:t>
            </a:r>
          </a:p>
          <a:p>
            <a:pPr marL="457200" indent="-457200" algn="l" rtl="0">
              <a:spcBef>
                <a:spcPts val="0"/>
              </a:spcBef>
              <a:spcAft>
                <a:spcPts val="0"/>
              </a:spcAft>
              <a:buFont typeface="Arial" panose="020B0604020202020204" pitchFamily="34" charset="0"/>
              <a:buChar char="•"/>
            </a:pPr>
            <a:endParaRPr lang="en-US" sz="3200" b="1" i="0" u="none" strike="noStrike" dirty="0">
              <a:solidFill>
                <a:srgbClr val="000000"/>
              </a:solidFill>
              <a:effectLst/>
            </a:endParaRPr>
          </a:p>
          <a:p>
            <a:pPr marL="457200" indent="-457200" algn="l" rtl="0">
              <a:spcBef>
                <a:spcPts val="0"/>
              </a:spcBef>
              <a:spcAft>
                <a:spcPts val="0"/>
              </a:spcAft>
              <a:buFont typeface="Arial" panose="020B0604020202020204" pitchFamily="34" charset="0"/>
              <a:buChar char="•"/>
            </a:pPr>
            <a:r>
              <a:rPr lang="en-US" sz="3200" b="1" dirty="0">
                <a:solidFill>
                  <a:srgbClr val="000000"/>
                </a:solidFill>
              </a:rPr>
              <a:t>Enews</a:t>
            </a:r>
          </a:p>
          <a:p>
            <a:pPr marL="457200" indent="-457200" algn="l" rtl="0">
              <a:spcBef>
                <a:spcPts val="0"/>
              </a:spcBef>
              <a:spcAft>
                <a:spcPts val="0"/>
              </a:spcAft>
              <a:buFont typeface="Arial" panose="020B0604020202020204" pitchFamily="34" charset="0"/>
              <a:buChar char="•"/>
            </a:pPr>
            <a:endParaRPr lang="en-US" sz="3200" b="1" i="0" u="none" strike="noStrike" dirty="0">
              <a:solidFill>
                <a:srgbClr val="000000"/>
              </a:solidFill>
              <a:effectLst/>
            </a:endParaRPr>
          </a:p>
          <a:p>
            <a:pPr marL="457200" indent="-457200" algn="l" rtl="0">
              <a:spcBef>
                <a:spcPts val="0"/>
              </a:spcBef>
              <a:spcAft>
                <a:spcPts val="0"/>
              </a:spcAft>
              <a:buFont typeface="Arial" panose="020B0604020202020204" pitchFamily="34" charset="0"/>
              <a:buChar char="•"/>
            </a:pPr>
            <a:r>
              <a:rPr lang="en-US" sz="3200" b="1" i="0" u="none" strike="noStrike" dirty="0">
                <a:solidFill>
                  <a:srgbClr val="000000"/>
                </a:solidFill>
                <a:effectLst/>
              </a:rPr>
              <a:t>Promotions</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Dashboard</a:t>
            </a:r>
            <a:endParaRPr lang="en-US" sz="5400" dirty="0"/>
          </a:p>
        </p:txBody>
      </p:sp>
      <p:pic>
        <p:nvPicPr>
          <p:cNvPr id="4" name="Picture 3">
            <a:extLst>
              <a:ext uri="{FF2B5EF4-FFF2-40B4-BE49-F238E27FC236}">
                <a16:creationId xmlns:a16="http://schemas.microsoft.com/office/drawing/2014/main" id="{A2B020A8-F13B-4D98-D132-E7050C276A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83378" y="1144136"/>
            <a:ext cx="1013374" cy="3886242"/>
          </a:xfrm>
          <a:prstGeom prst="rect">
            <a:avLst/>
          </a:prstGeom>
          <a:ln>
            <a:solidFill>
              <a:schemeClr val="tx1"/>
            </a:solidFill>
          </a:ln>
        </p:spPr>
      </p:pic>
    </p:spTree>
    <p:extLst>
      <p:ext uri="{BB962C8B-B14F-4D97-AF65-F5344CB8AC3E}">
        <p14:creationId xmlns:p14="http://schemas.microsoft.com/office/powerpoint/2010/main" val="2485028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4647426"/>
          </a:xfrm>
          <a:prstGeom prst="rect">
            <a:avLst/>
          </a:prstGeom>
          <a:noFill/>
        </p:spPr>
        <p:txBody>
          <a:bodyPr wrap="square" rtlCol="0">
            <a:spAutoFit/>
          </a:bodyPr>
          <a:lstStyle/>
          <a:p>
            <a:pPr algn="l" rtl="0">
              <a:spcBef>
                <a:spcPts val="0"/>
              </a:spcBef>
              <a:spcAft>
                <a:spcPts val="0"/>
              </a:spcAft>
            </a:pPr>
            <a:r>
              <a:rPr lang="en-US" sz="2800" b="1" dirty="0">
                <a:solidFill>
                  <a:srgbClr val="000000"/>
                </a:solidFill>
              </a:rPr>
              <a:t>Lists all pending content</a:t>
            </a:r>
          </a:p>
          <a:p>
            <a:pPr algn="l" rtl="0">
              <a:spcBef>
                <a:spcPts val="0"/>
              </a:spcBef>
              <a:spcAft>
                <a:spcPts val="0"/>
              </a:spcAft>
            </a:pPr>
            <a:endParaRPr lang="en-US" sz="2800" b="1" dirty="0">
              <a:solidFill>
                <a:srgbClr val="000000"/>
              </a:solidFill>
            </a:endParaRPr>
          </a:p>
          <a:p>
            <a:pPr algn="l" rtl="0">
              <a:spcBef>
                <a:spcPts val="0"/>
              </a:spcBef>
              <a:spcAft>
                <a:spcPts val="0"/>
              </a:spcAft>
            </a:pPr>
            <a:r>
              <a:rPr lang="en-US" sz="2800" b="1" i="0" u="none" strike="noStrike" dirty="0">
                <a:solidFill>
                  <a:srgbClr val="000000"/>
                </a:solidFill>
                <a:effectLst/>
              </a:rPr>
              <a:t>Town admin should read                                                                  &amp; spell/grammar check</a:t>
            </a:r>
          </a:p>
          <a:p>
            <a:pPr algn="l" rtl="0">
              <a:spcBef>
                <a:spcPts val="0"/>
              </a:spcBef>
              <a:spcAft>
                <a:spcPts val="0"/>
              </a:spcAft>
            </a:pPr>
            <a:endParaRPr lang="en-US" sz="2800" b="1" i="0" u="none" strike="noStrike" dirty="0">
              <a:solidFill>
                <a:srgbClr val="000000"/>
              </a:solidFill>
              <a:effectLst/>
            </a:endParaRPr>
          </a:p>
          <a:p>
            <a:pPr algn="l" rtl="0">
              <a:spcBef>
                <a:spcPts val="0"/>
              </a:spcBef>
              <a:spcAft>
                <a:spcPts val="0"/>
              </a:spcAft>
            </a:pPr>
            <a:r>
              <a:rPr lang="en-US" sz="2800" b="1" i="0" u="none" strike="noStrike" dirty="0">
                <a:solidFill>
                  <a:srgbClr val="000000"/>
                </a:solidFill>
                <a:effectLst/>
              </a:rPr>
              <a:t>Approve content</a:t>
            </a:r>
          </a:p>
          <a:p>
            <a:pPr algn="l" rtl="0">
              <a:spcBef>
                <a:spcPts val="0"/>
              </a:spcBef>
              <a:spcAft>
                <a:spcPts val="0"/>
              </a:spcAft>
            </a:pPr>
            <a:endParaRPr lang="en-US" sz="2800" b="1" dirty="0">
              <a:solidFill>
                <a:srgbClr val="000000"/>
              </a:solidFill>
            </a:endParaRPr>
          </a:p>
          <a:p>
            <a:pPr algn="l" rtl="0">
              <a:spcBef>
                <a:spcPts val="0"/>
              </a:spcBef>
              <a:spcAft>
                <a:spcPts val="0"/>
              </a:spcAft>
            </a:pPr>
            <a:r>
              <a:rPr lang="en-US" sz="2800" b="1" dirty="0">
                <a:solidFill>
                  <a:srgbClr val="000000"/>
                </a:solidFill>
              </a:rPr>
              <a:t>No pending content = will be blank</a:t>
            </a: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Pending Content Block</a:t>
            </a:r>
            <a:endParaRPr sz="5400" dirty="0"/>
          </a:p>
        </p:txBody>
      </p:sp>
      <p:pic>
        <p:nvPicPr>
          <p:cNvPr id="4" name="Picture 3" descr="Graphical user interface, application, website&#10;&#10;Description automatically generated">
            <a:extLst>
              <a:ext uri="{FF2B5EF4-FFF2-40B4-BE49-F238E27FC236}">
                <a16:creationId xmlns:a16="http://schemas.microsoft.com/office/drawing/2014/main" id="{46DB6792-80D8-B51F-D4DA-311FF39961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3874" y="1127923"/>
            <a:ext cx="3636210" cy="4040233"/>
          </a:xfrm>
          <a:prstGeom prst="rect">
            <a:avLst/>
          </a:prstGeom>
          <a:ln>
            <a:solidFill>
              <a:schemeClr val="tx1"/>
            </a:solidFill>
          </a:ln>
        </p:spPr>
      </p:pic>
    </p:spTree>
    <p:extLst>
      <p:ext uri="{BB962C8B-B14F-4D97-AF65-F5344CB8AC3E}">
        <p14:creationId xmlns:p14="http://schemas.microsoft.com/office/powerpoint/2010/main" val="3735200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2923877"/>
          </a:xfrm>
          <a:prstGeom prst="rect">
            <a:avLst/>
          </a:prstGeom>
          <a:noFill/>
        </p:spPr>
        <p:txBody>
          <a:bodyPr wrap="square" rtlCol="0">
            <a:spAutoFit/>
          </a:bodyPr>
          <a:lstStyle/>
          <a:p>
            <a:pPr algn="l" rtl="0">
              <a:spcBef>
                <a:spcPts val="0"/>
              </a:spcBef>
              <a:spcAft>
                <a:spcPts val="0"/>
              </a:spcAft>
            </a:pPr>
            <a:r>
              <a:rPr lang="en-US" sz="2800" b="1" dirty="0">
                <a:solidFill>
                  <a:srgbClr val="000000"/>
                </a:solidFill>
              </a:rPr>
              <a:t>All pending exemptions</a:t>
            </a:r>
          </a:p>
          <a:p>
            <a:pPr algn="l" rtl="0">
              <a:spcBef>
                <a:spcPts val="0"/>
              </a:spcBef>
              <a:spcAft>
                <a:spcPts val="0"/>
              </a:spcAft>
            </a:pPr>
            <a:r>
              <a:rPr lang="en-US" sz="2800" b="1" i="0" u="none" strike="noStrike" dirty="0">
                <a:solidFill>
                  <a:srgbClr val="000000"/>
                </a:solidFill>
                <a:effectLst/>
              </a:rPr>
              <a:t>Approve/reject – click email address</a:t>
            </a:r>
          </a:p>
          <a:p>
            <a:pPr algn="l" rtl="0">
              <a:spcBef>
                <a:spcPts val="0"/>
              </a:spcBef>
              <a:spcAft>
                <a:spcPts val="0"/>
              </a:spcAft>
            </a:pPr>
            <a:r>
              <a:rPr lang="en-US" sz="2800" b="1" dirty="0">
                <a:solidFill>
                  <a:srgbClr val="000000"/>
                </a:solidFill>
              </a:rPr>
              <a:t>If approve, they will be able to submit content for free</a:t>
            </a:r>
          </a:p>
          <a:p>
            <a:pPr algn="l" rtl="0">
              <a:spcBef>
                <a:spcPts val="0"/>
              </a:spcBef>
              <a:spcAft>
                <a:spcPts val="0"/>
              </a:spcAft>
            </a:pPr>
            <a:r>
              <a:rPr lang="en-US" sz="2800" b="1" i="0" u="none" strike="noStrike" dirty="0">
                <a:solidFill>
                  <a:srgbClr val="000000"/>
                </a:solidFill>
                <a:effectLst/>
              </a:rPr>
              <a:t>Ex</a:t>
            </a:r>
            <a:r>
              <a:rPr lang="en-US" sz="2800" b="1" dirty="0">
                <a:solidFill>
                  <a:srgbClr val="000000"/>
                </a:solidFill>
              </a:rPr>
              <a:t>emptions granted sparingly</a:t>
            </a: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Pending Exemption List</a:t>
            </a:r>
            <a:endParaRPr sz="5400" dirty="0"/>
          </a:p>
        </p:txBody>
      </p:sp>
      <p:pic>
        <p:nvPicPr>
          <p:cNvPr id="4" name="Picture 3" descr="Graphical user interface, application&#10;&#10;Description automatically generated">
            <a:extLst>
              <a:ext uri="{FF2B5EF4-FFF2-40B4-BE49-F238E27FC236}">
                <a16:creationId xmlns:a16="http://schemas.microsoft.com/office/drawing/2014/main" id="{BB7EA26F-CEF2-AEE8-D5EF-000AD6670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7516" y="3348570"/>
            <a:ext cx="5630159" cy="1665129"/>
          </a:xfrm>
          <a:prstGeom prst="rect">
            <a:avLst/>
          </a:prstGeom>
          <a:ln>
            <a:solidFill>
              <a:schemeClr val="tx1"/>
            </a:solidFill>
          </a:ln>
        </p:spPr>
      </p:pic>
    </p:spTree>
    <p:extLst>
      <p:ext uri="{BB962C8B-B14F-4D97-AF65-F5344CB8AC3E}">
        <p14:creationId xmlns:p14="http://schemas.microsoft.com/office/powerpoint/2010/main" val="3213736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0378"/>
            <a:ext cx="4571999" cy="3170099"/>
          </a:xfrm>
          <a:prstGeom prst="rect">
            <a:avLst/>
          </a:prstGeom>
          <a:noFill/>
        </p:spPr>
        <p:txBody>
          <a:bodyPr wrap="square" rtlCol="0">
            <a:spAutoFit/>
          </a:bodyPr>
          <a:lstStyle/>
          <a:p>
            <a:pPr algn="l" rtl="0">
              <a:spcBef>
                <a:spcPts val="0"/>
              </a:spcBef>
              <a:spcAft>
                <a:spcPts val="0"/>
              </a:spcAft>
            </a:pPr>
            <a:r>
              <a:rPr lang="en-US" sz="4000" b="1" i="0" u="none" strike="noStrike" dirty="0">
                <a:solidFill>
                  <a:srgbClr val="000000"/>
                </a:solidFill>
                <a:effectLst/>
              </a:rPr>
              <a:t>Update user profile by clicking the arrow next to your name on the top left side of the screen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Under Username in Admin</a:t>
            </a:r>
            <a:endParaRPr sz="5400" dirty="0"/>
          </a:p>
        </p:txBody>
      </p:sp>
      <p:pic>
        <p:nvPicPr>
          <p:cNvPr id="8" name="Picture 7" descr="Graphical user interface, application&#10;&#10;Description automatically generated">
            <a:extLst>
              <a:ext uri="{FF2B5EF4-FFF2-40B4-BE49-F238E27FC236}">
                <a16:creationId xmlns:a16="http://schemas.microsoft.com/office/drawing/2014/main" id="{9D57C9CA-6131-002C-AE65-6C754E14C4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67234" y="1414217"/>
            <a:ext cx="1684438" cy="2019649"/>
          </a:xfrm>
          <a:prstGeom prst="rect">
            <a:avLst/>
          </a:prstGeom>
          <a:ln>
            <a:solidFill>
              <a:schemeClr val="tx1"/>
            </a:solidFill>
          </a:ln>
        </p:spPr>
      </p:pic>
      <p:sp>
        <p:nvSpPr>
          <p:cNvPr id="11" name="Right Arrow 10">
            <a:extLst>
              <a:ext uri="{FF2B5EF4-FFF2-40B4-BE49-F238E27FC236}">
                <a16:creationId xmlns:a16="http://schemas.microsoft.com/office/drawing/2014/main" id="{FA62A5CC-6EBB-DBA5-FAC6-6C5000A0348B}"/>
              </a:ext>
            </a:extLst>
          </p:cNvPr>
          <p:cNvSpPr/>
          <p:nvPr/>
        </p:nvSpPr>
        <p:spPr>
          <a:xfrm rot="10800000">
            <a:off x="7050517" y="1939409"/>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7015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0378"/>
            <a:ext cx="4571999" cy="3662541"/>
          </a:xfrm>
          <a:prstGeom prst="rect">
            <a:avLst/>
          </a:prstGeom>
          <a:noFill/>
        </p:spPr>
        <p:txBody>
          <a:bodyPr wrap="square" rtlCol="0">
            <a:spAutoFit/>
          </a:bodyPr>
          <a:lstStyle/>
          <a:p>
            <a:pPr algn="l" rtl="0">
              <a:spcBef>
                <a:spcPts val="0"/>
              </a:spcBef>
              <a:spcAft>
                <a:spcPts val="0"/>
              </a:spcAft>
            </a:pPr>
            <a:br>
              <a:rPr lang="en-US" sz="1600" b="1" i="0" u="none" strike="noStrike" dirty="0">
                <a:solidFill>
                  <a:srgbClr val="000000"/>
                </a:solidFill>
                <a:effectLst/>
              </a:rPr>
            </a:br>
            <a:r>
              <a:rPr lang="en-US" sz="3600" b="1" i="0" u="none" strike="noStrike" dirty="0">
                <a:solidFill>
                  <a:srgbClr val="000000"/>
                </a:solidFill>
                <a:effectLst/>
              </a:rPr>
              <a:t>1. Go to TAPintoUniversity.net.</a:t>
            </a:r>
          </a:p>
          <a:p>
            <a:pPr algn="l" rtl="0">
              <a:spcBef>
                <a:spcPts val="0"/>
              </a:spcBef>
              <a:spcAft>
                <a:spcPts val="0"/>
              </a:spcAft>
            </a:pPr>
            <a:endParaRPr lang="en-US" sz="3600" b="1" i="0" u="none" strike="noStrike" dirty="0">
              <a:solidFill>
                <a:srgbClr val="000000"/>
              </a:solidFill>
              <a:effectLst/>
            </a:endParaRPr>
          </a:p>
          <a:p>
            <a:pPr algn="l" rtl="0">
              <a:spcBef>
                <a:spcPts val="0"/>
              </a:spcBef>
              <a:spcAft>
                <a:spcPts val="0"/>
              </a:spcAft>
            </a:pPr>
            <a:r>
              <a:rPr lang="en-US" sz="3600" b="1" i="0" u="none" strike="noStrike" dirty="0">
                <a:solidFill>
                  <a:srgbClr val="000000"/>
                </a:solidFill>
                <a:effectLst/>
              </a:rPr>
              <a:t>2. Click the Sign In button in the top right corner of the screen.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Access TAPinto University</a:t>
            </a:r>
            <a:endParaRPr sz="5400" dirty="0"/>
          </a:p>
        </p:txBody>
      </p:sp>
      <p:pic>
        <p:nvPicPr>
          <p:cNvPr id="10" name="Picture 9" descr="Graphical user interface, website&#10;&#10;Description automatically generated">
            <a:extLst>
              <a:ext uri="{FF2B5EF4-FFF2-40B4-BE49-F238E27FC236}">
                <a16:creationId xmlns:a16="http://schemas.microsoft.com/office/drawing/2014/main" id="{C0E0594D-2799-95F1-FCF5-9104F22092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5171" y="2668772"/>
            <a:ext cx="3964897" cy="2169680"/>
          </a:xfrm>
          <a:prstGeom prst="rect">
            <a:avLst/>
          </a:prstGeom>
          <a:ln>
            <a:solidFill>
              <a:schemeClr val="tx1"/>
            </a:solidFill>
          </a:ln>
        </p:spPr>
      </p:pic>
      <p:sp>
        <p:nvSpPr>
          <p:cNvPr id="13" name="Oval 12">
            <a:extLst>
              <a:ext uri="{FF2B5EF4-FFF2-40B4-BE49-F238E27FC236}">
                <a16:creationId xmlns:a16="http://schemas.microsoft.com/office/drawing/2014/main" id="{01C87979-E4C2-F60E-FEE9-CE3169E472A9}"/>
              </a:ext>
            </a:extLst>
          </p:cNvPr>
          <p:cNvSpPr/>
          <p:nvPr/>
        </p:nvSpPr>
        <p:spPr>
          <a:xfrm flipV="1">
            <a:off x="8515350" y="2668772"/>
            <a:ext cx="413852" cy="1739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4" name="Right Arrow 13">
            <a:extLst>
              <a:ext uri="{FF2B5EF4-FFF2-40B4-BE49-F238E27FC236}">
                <a16:creationId xmlns:a16="http://schemas.microsoft.com/office/drawing/2014/main" id="{D3DE4467-79B3-E539-1DF6-83CE66AD8866}"/>
              </a:ext>
            </a:extLst>
          </p:cNvPr>
          <p:cNvSpPr/>
          <p:nvPr/>
        </p:nvSpPr>
        <p:spPr>
          <a:xfrm rot="5400000">
            <a:off x="8201260" y="1937252"/>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8124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2062103"/>
          </a:xfrm>
          <a:prstGeom prst="rect">
            <a:avLst/>
          </a:prstGeom>
          <a:noFill/>
        </p:spPr>
        <p:txBody>
          <a:bodyPr wrap="square" rtlCol="0">
            <a:spAutoFit/>
          </a:bodyPr>
          <a:lstStyle/>
          <a:p>
            <a:pPr algn="l" rtl="0">
              <a:spcBef>
                <a:spcPts val="0"/>
              </a:spcBef>
              <a:spcAft>
                <a:spcPts val="0"/>
              </a:spcAft>
            </a:pPr>
            <a:r>
              <a:rPr lang="en-US" sz="3200" b="1" i="0" u="none" strike="noStrike" dirty="0">
                <a:solidFill>
                  <a:srgbClr val="000000"/>
                </a:solidFill>
                <a:effectLst/>
              </a:rPr>
              <a:t>3. In the bottom left corner of the login screen, click the "Get a Password" button.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Access TAPinto University</a:t>
            </a:r>
            <a:endParaRPr sz="5400" dirty="0"/>
          </a:p>
        </p:txBody>
      </p:sp>
      <p:pic>
        <p:nvPicPr>
          <p:cNvPr id="3" name="Picture 2" descr="Graphical user interface, application&#10;&#10;Description automatically generated">
            <a:extLst>
              <a:ext uri="{FF2B5EF4-FFF2-40B4-BE49-F238E27FC236}">
                <a16:creationId xmlns:a16="http://schemas.microsoft.com/office/drawing/2014/main" id="{B775CDE0-D5FF-DEB6-7AE7-69D33451AD6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0" y="1743015"/>
            <a:ext cx="4383464" cy="2549739"/>
          </a:xfrm>
          <a:prstGeom prst="rect">
            <a:avLst/>
          </a:prstGeom>
          <a:ln>
            <a:solidFill>
              <a:schemeClr val="tx1"/>
            </a:solidFill>
          </a:ln>
        </p:spPr>
      </p:pic>
    </p:spTree>
    <p:extLst>
      <p:ext uri="{BB962C8B-B14F-4D97-AF65-F5344CB8AC3E}">
        <p14:creationId xmlns:p14="http://schemas.microsoft.com/office/powerpoint/2010/main" val="2231618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046988"/>
          </a:xfrm>
          <a:prstGeom prst="rect">
            <a:avLst/>
          </a:prstGeom>
          <a:noFill/>
        </p:spPr>
        <p:txBody>
          <a:bodyPr wrap="square" rtlCol="0">
            <a:spAutoFit/>
          </a:bodyPr>
          <a:lstStyle/>
          <a:p>
            <a:pPr algn="l" rtl="0">
              <a:spcBef>
                <a:spcPts val="0"/>
              </a:spcBef>
              <a:spcAft>
                <a:spcPts val="0"/>
              </a:spcAft>
            </a:pPr>
            <a:r>
              <a:rPr lang="en-US" sz="3200" b="1" i="0" u="none" strike="noStrike" dirty="0">
                <a:solidFill>
                  <a:srgbClr val="000000"/>
                </a:solidFill>
                <a:effectLst/>
              </a:rPr>
              <a:t>4. Enter your TAPinto email address. An email will be sent to your @TAPinto.net email account with instructions to set your password.</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Access TAPinto University</a:t>
            </a:r>
            <a:endParaRPr sz="5400" dirty="0"/>
          </a:p>
        </p:txBody>
      </p:sp>
      <p:pic>
        <p:nvPicPr>
          <p:cNvPr id="4" name="Picture 3" descr="Graphical user interface, application&#10;&#10;Description automatically generated">
            <a:extLst>
              <a:ext uri="{FF2B5EF4-FFF2-40B4-BE49-F238E27FC236}">
                <a16:creationId xmlns:a16="http://schemas.microsoft.com/office/drawing/2014/main" id="{EB1135E6-7F9B-F591-F217-3030FD837A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5061" y="1268016"/>
            <a:ext cx="3614458" cy="3678189"/>
          </a:xfrm>
          <a:prstGeom prst="rect">
            <a:avLst/>
          </a:prstGeom>
          <a:ln>
            <a:solidFill>
              <a:schemeClr val="tx1"/>
            </a:solidFill>
          </a:ln>
        </p:spPr>
      </p:pic>
    </p:spTree>
    <p:extLst>
      <p:ext uri="{BB962C8B-B14F-4D97-AF65-F5344CB8AC3E}">
        <p14:creationId xmlns:p14="http://schemas.microsoft.com/office/powerpoint/2010/main" val="2641658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2277547"/>
          </a:xfrm>
          <a:prstGeom prst="rect">
            <a:avLst/>
          </a:prstGeom>
          <a:noFill/>
        </p:spPr>
        <p:txBody>
          <a:bodyPr wrap="square" rtlCol="0">
            <a:spAutoFit/>
          </a:bodyPr>
          <a:lstStyle/>
          <a:p>
            <a:pPr algn="l" rtl="0">
              <a:spcBef>
                <a:spcPts val="2400"/>
              </a:spcBef>
              <a:spcAft>
                <a:spcPts val="0"/>
              </a:spcAft>
            </a:pPr>
            <a:endParaRPr lang="en-US" sz="5000" b="1" dirty="0">
              <a:latin typeface="Calibri" panose="020F0502020204030204" pitchFamily="34" charset="0"/>
            </a:endParaRPr>
          </a:p>
          <a:p>
            <a:pPr algn="l" rtl="0">
              <a:spcBef>
                <a:spcPts val="2400"/>
              </a:spcBef>
              <a:spcAft>
                <a:spcPts val="0"/>
              </a:spcAft>
            </a:pPr>
            <a:r>
              <a:rPr lang="en-US" sz="7200" b="1" dirty="0">
                <a:latin typeface="Calibri" panose="020F0502020204030204" pitchFamily="34" charset="0"/>
              </a:rPr>
              <a:t>Ads</a:t>
            </a:r>
            <a:endParaRPr lang="en-US" sz="7200" b="1" dirty="0"/>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Tour of the Front End</a:t>
            </a:r>
            <a:endParaRPr sz="5400" dirty="0"/>
          </a:p>
        </p:txBody>
      </p:sp>
      <p:pic>
        <p:nvPicPr>
          <p:cNvPr id="4" name="Picture 3">
            <a:extLst>
              <a:ext uri="{FF2B5EF4-FFF2-40B4-BE49-F238E27FC236}">
                <a16:creationId xmlns:a16="http://schemas.microsoft.com/office/drawing/2014/main" id="{7991E11D-9259-BC06-3C6D-EDE41EDF17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8474" y="1162990"/>
            <a:ext cx="6331835" cy="3886242"/>
          </a:xfrm>
          <a:prstGeom prst="rect">
            <a:avLst/>
          </a:prstGeom>
          <a:ln>
            <a:solidFill>
              <a:schemeClr val="tx1"/>
            </a:solidFill>
          </a:ln>
        </p:spPr>
      </p:pic>
      <p:sp>
        <p:nvSpPr>
          <p:cNvPr id="8" name="Right Arrow 7">
            <a:extLst>
              <a:ext uri="{FF2B5EF4-FFF2-40B4-BE49-F238E27FC236}">
                <a16:creationId xmlns:a16="http://schemas.microsoft.com/office/drawing/2014/main" id="{9437E3D4-598F-3F8E-A32C-4B6C0D864B04}"/>
              </a:ext>
            </a:extLst>
          </p:cNvPr>
          <p:cNvSpPr/>
          <p:nvPr/>
        </p:nvSpPr>
        <p:spPr>
          <a:xfrm>
            <a:off x="1482091" y="1221786"/>
            <a:ext cx="1239843" cy="7147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64D435D7-4AAC-6780-1D73-9CF64F0E326D}"/>
              </a:ext>
            </a:extLst>
          </p:cNvPr>
          <p:cNvSpPr/>
          <p:nvPr/>
        </p:nvSpPr>
        <p:spPr>
          <a:xfrm rot="10800000">
            <a:off x="7601556" y="2391379"/>
            <a:ext cx="1239843" cy="7147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143E89C3-45D0-2DF4-8563-BE14D3B6DCBE}"/>
              </a:ext>
            </a:extLst>
          </p:cNvPr>
          <p:cNvSpPr/>
          <p:nvPr/>
        </p:nvSpPr>
        <p:spPr>
          <a:xfrm>
            <a:off x="607384" y="4069136"/>
            <a:ext cx="1239843" cy="7147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7647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5881147" cy="3416320"/>
          </a:xfrm>
          <a:prstGeom prst="rect">
            <a:avLst/>
          </a:prstGeom>
          <a:noFill/>
        </p:spPr>
        <p:txBody>
          <a:bodyPr wrap="square" rtlCol="0">
            <a:spAutoFit/>
          </a:bodyPr>
          <a:lstStyle/>
          <a:p>
            <a:pPr algn="l" rtl="0" fontAlgn="base">
              <a:spcBef>
                <a:spcPts val="0"/>
              </a:spcBef>
              <a:spcAft>
                <a:spcPts val="0"/>
              </a:spcAft>
            </a:pPr>
            <a:r>
              <a:rPr lang="en-US" sz="2400" b="1" i="0" u="sng" strike="noStrike" dirty="0">
                <a:solidFill>
                  <a:srgbClr val="000000"/>
                </a:solidFill>
                <a:effectLst/>
              </a:rPr>
              <a:t>Dashboard </a:t>
            </a:r>
          </a:p>
          <a:p>
            <a:pPr marL="342900" indent="-342900" algn="l" rtl="0" fontAlgn="base">
              <a:spcBef>
                <a:spcPts val="0"/>
              </a:spcBef>
              <a:spcAft>
                <a:spcPts val="0"/>
              </a:spcAft>
              <a:buFont typeface="Arial" panose="020B0604020202020204" pitchFamily="34" charset="0"/>
              <a:buChar char="•"/>
            </a:pPr>
            <a:r>
              <a:rPr lang="en-US" sz="2400" b="1" i="0" u="none" strike="noStrike" dirty="0">
                <a:solidFill>
                  <a:srgbClr val="000000"/>
                </a:solidFill>
                <a:effectLst/>
              </a:rPr>
              <a:t>Admin CMS homepage</a:t>
            </a:r>
          </a:p>
          <a:p>
            <a:pPr algn="l" rtl="0" fontAlgn="base">
              <a:spcBef>
                <a:spcPts val="0"/>
              </a:spcBef>
              <a:spcAft>
                <a:spcPts val="0"/>
              </a:spcAft>
              <a:buFont typeface="Arial" panose="020B0604020202020204" pitchFamily="34" charset="0"/>
              <a:buChar char="•"/>
            </a:pPr>
            <a:endParaRPr lang="en-US" sz="2400" b="1" i="0" u="none" strike="noStrike" dirty="0">
              <a:solidFill>
                <a:srgbClr val="000000"/>
              </a:solidFill>
              <a:effectLst/>
            </a:endParaRPr>
          </a:p>
          <a:p>
            <a:pPr algn="l" rtl="0" fontAlgn="base">
              <a:spcBef>
                <a:spcPts val="0"/>
              </a:spcBef>
              <a:spcAft>
                <a:spcPts val="0"/>
              </a:spcAft>
            </a:pPr>
            <a:r>
              <a:rPr lang="en-US" sz="2400" b="1" u="sng" dirty="0">
                <a:solidFill>
                  <a:srgbClr val="000000"/>
                </a:solidFill>
              </a:rPr>
              <a:t>A</a:t>
            </a:r>
            <a:r>
              <a:rPr lang="en-US" sz="2400" b="1" i="0" u="sng" strike="noStrike" dirty="0">
                <a:solidFill>
                  <a:srgbClr val="000000"/>
                </a:solidFill>
                <a:effectLst/>
              </a:rPr>
              <a:t>rticles </a:t>
            </a:r>
            <a:endParaRPr lang="en-US" sz="2400" b="1" dirty="0">
              <a:solidFill>
                <a:srgbClr val="000000"/>
              </a:solidFill>
            </a:endParaRPr>
          </a:p>
          <a:p>
            <a:pPr marL="342900" indent="-342900" algn="l" rtl="0" fontAlgn="base">
              <a:spcBef>
                <a:spcPts val="0"/>
              </a:spcBef>
              <a:spcAft>
                <a:spcPts val="0"/>
              </a:spcAft>
              <a:buFont typeface="Arial" panose="020B0604020202020204" pitchFamily="34" charset="0"/>
              <a:buChar char="•"/>
            </a:pPr>
            <a:r>
              <a:rPr lang="en-US" sz="2400" b="1" dirty="0">
                <a:solidFill>
                  <a:srgbClr val="000000"/>
                </a:solidFill>
              </a:rPr>
              <a:t>All articles, published and unpublished </a:t>
            </a:r>
          </a:p>
          <a:p>
            <a:pPr marL="342900" indent="-342900" algn="l" rtl="0" fontAlgn="base">
              <a:spcBef>
                <a:spcPts val="0"/>
              </a:spcBef>
              <a:spcAft>
                <a:spcPts val="0"/>
              </a:spcAft>
              <a:buFont typeface="Arial" panose="020B0604020202020204" pitchFamily="34" charset="0"/>
              <a:buChar char="•"/>
            </a:pPr>
            <a:r>
              <a:rPr lang="en-US" sz="2400" b="1" dirty="0">
                <a:solidFill>
                  <a:srgbClr val="000000"/>
                </a:solidFill>
              </a:rPr>
              <a:t>Create articles within this tab</a:t>
            </a:r>
          </a:p>
          <a:p>
            <a:pPr algn="l" rtl="0" fontAlgn="base">
              <a:spcBef>
                <a:spcPts val="0"/>
              </a:spcBef>
              <a:spcAft>
                <a:spcPts val="0"/>
              </a:spcAft>
            </a:pPr>
            <a:endParaRPr lang="en-US" sz="2400" b="1" i="0" u="none" strike="noStrike" dirty="0">
              <a:solidFill>
                <a:srgbClr val="000000"/>
              </a:solidFill>
              <a:effectLst/>
            </a:endParaRPr>
          </a:p>
          <a:p>
            <a:pPr algn="l" rtl="0" fontAlgn="base">
              <a:spcBef>
                <a:spcPts val="0"/>
              </a:spcBef>
              <a:spcAft>
                <a:spcPts val="0"/>
              </a:spcAft>
            </a:pPr>
            <a:r>
              <a:rPr lang="en-US" sz="2400" b="1" u="sng" dirty="0">
                <a:solidFill>
                  <a:srgbClr val="000000"/>
                </a:solidFill>
              </a:rPr>
              <a:t>Enews</a:t>
            </a:r>
          </a:p>
          <a:p>
            <a:pPr marL="342900" indent="-342900" algn="l" rtl="0" fontAlgn="base">
              <a:spcBef>
                <a:spcPts val="0"/>
              </a:spcBef>
              <a:spcAft>
                <a:spcPts val="0"/>
              </a:spcAft>
              <a:buFont typeface="Arial" panose="020B0604020202020204" pitchFamily="34" charset="0"/>
              <a:buChar char="•"/>
            </a:pPr>
            <a:r>
              <a:rPr lang="en-US" sz="2400" b="1" i="0" u="none" strike="noStrike" dirty="0">
                <a:solidFill>
                  <a:srgbClr val="000000"/>
                </a:solidFill>
                <a:effectLst/>
              </a:rPr>
              <a:t>Enews customization page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Tabs</a:t>
            </a:r>
            <a:endParaRPr sz="5400" dirty="0"/>
          </a:p>
        </p:txBody>
      </p:sp>
      <p:pic>
        <p:nvPicPr>
          <p:cNvPr id="4" name="Picture 3" descr="Graphical user interface, application&#10;&#10;Description automatically generated">
            <a:extLst>
              <a:ext uri="{FF2B5EF4-FFF2-40B4-BE49-F238E27FC236}">
                <a16:creationId xmlns:a16="http://schemas.microsoft.com/office/drawing/2014/main" id="{F18613D9-6940-2D89-D7B6-E380BB9D4D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81148" y="1571780"/>
            <a:ext cx="2441448" cy="3194981"/>
          </a:xfrm>
          <a:prstGeom prst="rect">
            <a:avLst/>
          </a:prstGeom>
          <a:ln>
            <a:solidFill>
              <a:schemeClr val="tx1"/>
            </a:solidFill>
          </a:ln>
        </p:spPr>
      </p:pic>
    </p:spTree>
    <p:extLst>
      <p:ext uri="{BB962C8B-B14F-4D97-AF65-F5344CB8AC3E}">
        <p14:creationId xmlns:p14="http://schemas.microsoft.com/office/powerpoint/2010/main" val="160160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5879591" cy="3477875"/>
          </a:xfrm>
          <a:prstGeom prst="rect">
            <a:avLst/>
          </a:prstGeom>
          <a:noFill/>
        </p:spPr>
        <p:txBody>
          <a:bodyPr wrap="square" rtlCol="0">
            <a:spAutoFit/>
          </a:bodyPr>
          <a:lstStyle/>
          <a:p>
            <a:r>
              <a:rPr lang="en-US" sz="2000" b="1" i="0" u="sng" strike="noStrike" dirty="0">
                <a:solidFill>
                  <a:srgbClr val="000000"/>
                </a:solidFill>
                <a:effectLst/>
              </a:rPr>
              <a:t>Email Stats </a:t>
            </a:r>
          </a:p>
          <a:p>
            <a:pPr marL="342900" indent="-342900">
              <a:buFont typeface="Arial" panose="020B0604020202020204" pitchFamily="34" charset="0"/>
              <a:buChar char="•"/>
            </a:pPr>
            <a:r>
              <a:rPr lang="en-US" sz="2000" b="1" dirty="0">
                <a:solidFill>
                  <a:srgbClr val="000000"/>
                </a:solidFill>
              </a:rPr>
              <a:t>R</a:t>
            </a:r>
            <a:r>
              <a:rPr lang="en-US" sz="2000" b="1" i="0" u="none" strike="noStrike" dirty="0">
                <a:solidFill>
                  <a:srgbClr val="000000"/>
                </a:solidFill>
                <a:effectLst/>
              </a:rPr>
              <a:t>eader stats for every email you send out through Admin CMS</a:t>
            </a:r>
          </a:p>
          <a:p>
            <a:pPr algn="l" rtl="0">
              <a:spcBef>
                <a:spcPts val="0"/>
              </a:spcBef>
              <a:spcAft>
                <a:spcPts val="0"/>
              </a:spcAft>
            </a:pPr>
            <a:endParaRPr lang="en-US" sz="2000" b="1" i="0" u="none" strike="noStrike" dirty="0">
              <a:solidFill>
                <a:srgbClr val="000000"/>
              </a:solidFill>
              <a:effectLst/>
            </a:endParaRPr>
          </a:p>
          <a:p>
            <a:pPr algn="l" rtl="0" fontAlgn="base">
              <a:spcBef>
                <a:spcPts val="0"/>
              </a:spcBef>
              <a:spcAft>
                <a:spcPts val="0"/>
              </a:spcAft>
            </a:pPr>
            <a:r>
              <a:rPr lang="en-US" sz="2000" b="1" i="0" u="sng" strike="noStrike" dirty="0">
                <a:solidFill>
                  <a:srgbClr val="000000"/>
                </a:solidFill>
                <a:effectLst/>
              </a:rPr>
              <a:t>Events</a:t>
            </a:r>
          </a:p>
          <a:p>
            <a:pPr marL="342900" indent="-342900" algn="l" rtl="0" fontAlgn="base">
              <a:spcBef>
                <a:spcPts val="0"/>
              </a:spcBef>
              <a:spcAft>
                <a:spcPts val="0"/>
              </a:spcAft>
              <a:buFont typeface="Arial" panose="020B0604020202020204" pitchFamily="34" charset="0"/>
              <a:buChar char="•"/>
            </a:pPr>
            <a:r>
              <a:rPr lang="en-US" sz="2000" b="1" dirty="0">
                <a:solidFill>
                  <a:srgbClr val="000000"/>
                </a:solidFill>
              </a:rPr>
              <a:t>A</a:t>
            </a:r>
            <a:r>
              <a:rPr lang="en-US" sz="2000" b="1" i="0" u="none" strike="noStrike" dirty="0">
                <a:solidFill>
                  <a:srgbClr val="000000"/>
                </a:solidFill>
                <a:effectLst/>
              </a:rPr>
              <a:t>ll events, published and unpublished</a:t>
            </a:r>
          </a:p>
          <a:p>
            <a:pPr marL="342900" indent="-342900" algn="l" rtl="0" fontAlgn="base">
              <a:spcBef>
                <a:spcPts val="0"/>
              </a:spcBef>
              <a:spcAft>
                <a:spcPts val="0"/>
              </a:spcAft>
              <a:buFont typeface="Arial" panose="020B0604020202020204" pitchFamily="34" charset="0"/>
              <a:buChar char="•"/>
            </a:pPr>
            <a:r>
              <a:rPr lang="en-US" sz="2000" b="1" dirty="0">
                <a:solidFill>
                  <a:srgbClr val="000000"/>
                </a:solidFill>
              </a:rPr>
              <a:t>C</a:t>
            </a:r>
            <a:r>
              <a:rPr lang="en-US" sz="2000" b="1" i="0" u="none" strike="noStrike" dirty="0">
                <a:solidFill>
                  <a:srgbClr val="000000"/>
                </a:solidFill>
                <a:effectLst/>
              </a:rPr>
              <a:t>reate events within this tab</a:t>
            </a:r>
          </a:p>
          <a:p>
            <a:pPr algn="l" rtl="0" fontAlgn="base">
              <a:spcBef>
                <a:spcPts val="0"/>
              </a:spcBef>
              <a:spcAft>
                <a:spcPts val="0"/>
              </a:spcAft>
            </a:pPr>
            <a:endParaRPr lang="en-US" sz="2000" b="1" i="0" u="none" strike="noStrike" dirty="0">
              <a:solidFill>
                <a:srgbClr val="000000"/>
              </a:solidFill>
              <a:effectLst/>
            </a:endParaRPr>
          </a:p>
          <a:p>
            <a:pPr algn="l" rtl="0" fontAlgn="base">
              <a:spcBef>
                <a:spcPts val="0"/>
              </a:spcBef>
              <a:spcAft>
                <a:spcPts val="0"/>
              </a:spcAft>
            </a:pPr>
            <a:r>
              <a:rPr lang="en-US" sz="2000" b="1" i="0" u="sng" strike="noStrike" dirty="0">
                <a:solidFill>
                  <a:srgbClr val="000000"/>
                </a:solidFill>
                <a:effectLst/>
              </a:rPr>
              <a:t>Promotions</a:t>
            </a:r>
          </a:p>
          <a:p>
            <a:pPr marL="342900" indent="-342900" algn="l" rtl="0" fontAlgn="base">
              <a:spcBef>
                <a:spcPts val="0"/>
              </a:spcBef>
              <a:spcAft>
                <a:spcPts val="0"/>
              </a:spcAft>
              <a:buFont typeface="Arial" panose="020B0604020202020204" pitchFamily="34" charset="0"/>
              <a:buChar char="•"/>
            </a:pPr>
            <a:r>
              <a:rPr lang="en-US" sz="2000" b="1" dirty="0">
                <a:solidFill>
                  <a:srgbClr val="000000"/>
                </a:solidFill>
              </a:rPr>
              <a:t>A</a:t>
            </a:r>
            <a:r>
              <a:rPr lang="en-US" sz="2000" b="1" i="0" u="none" strike="noStrike" dirty="0">
                <a:solidFill>
                  <a:srgbClr val="000000"/>
                </a:solidFill>
                <a:effectLst/>
              </a:rPr>
              <a:t>ll promotions running</a:t>
            </a:r>
          </a:p>
          <a:p>
            <a:pPr marL="342900" indent="-34290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Create promotions within this tab</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Tabs</a:t>
            </a:r>
            <a:endParaRPr sz="5400" dirty="0"/>
          </a:p>
        </p:txBody>
      </p:sp>
      <p:pic>
        <p:nvPicPr>
          <p:cNvPr id="4" name="Picture 3" descr="Graphical user interface, application&#10;&#10;Description automatically generated">
            <a:extLst>
              <a:ext uri="{FF2B5EF4-FFF2-40B4-BE49-F238E27FC236}">
                <a16:creationId xmlns:a16="http://schemas.microsoft.com/office/drawing/2014/main" id="{782B3334-DCF1-E61B-28B3-DE5DAC1E5B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592" y="1572768"/>
            <a:ext cx="2441448" cy="3198605"/>
          </a:xfrm>
          <a:prstGeom prst="rect">
            <a:avLst/>
          </a:prstGeom>
          <a:ln>
            <a:solidFill>
              <a:schemeClr val="tx1"/>
            </a:solidFill>
          </a:ln>
        </p:spPr>
      </p:pic>
    </p:spTree>
    <p:extLst>
      <p:ext uri="{BB962C8B-B14F-4D97-AF65-F5344CB8AC3E}">
        <p14:creationId xmlns:p14="http://schemas.microsoft.com/office/powerpoint/2010/main" val="168633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5879591" cy="3970318"/>
          </a:xfrm>
          <a:prstGeom prst="rect">
            <a:avLst/>
          </a:prstGeom>
          <a:noFill/>
        </p:spPr>
        <p:txBody>
          <a:bodyPr wrap="square" rtlCol="0">
            <a:spAutoFit/>
          </a:bodyPr>
          <a:lstStyle/>
          <a:p>
            <a:pPr algn="l" rtl="0" fontAlgn="base">
              <a:spcBef>
                <a:spcPts val="0"/>
              </a:spcBef>
              <a:spcAft>
                <a:spcPts val="0"/>
              </a:spcAft>
            </a:pPr>
            <a:r>
              <a:rPr lang="en-US" b="1" i="0" u="sng" strike="noStrike" dirty="0">
                <a:solidFill>
                  <a:srgbClr val="000000"/>
                </a:solidFill>
                <a:effectLst/>
              </a:rPr>
              <a:t>Columns</a:t>
            </a:r>
          </a:p>
          <a:p>
            <a:pPr marL="285750" indent="-285750" algn="l" rtl="0" fontAlgn="base">
              <a:spcBef>
                <a:spcPts val="0"/>
              </a:spcBef>
              <a:spcAft>
                <a:spcPts val="0"/>
              </a:spcAft>
              <a:buFont typeface="Arial" panose="020B0604020202020204" pitchFamily="34" charset="0"/>
              <a:buChar char="•"/>
            </a:pPr>
            <a:r>
              <a:rPr lang="en-US" b="1" dirty="0">
                <a:solidFill>
                  <a:srgbClr val="000000"/>
                </a:solidFill>
              </a:rPr>
              <a:t>All columns, </a:t>
            </a:r>
            <a:r>
              <a:rPr lang="en-US" b="1" i="0" u="none" strike="noStrike" dirty="0">
                <a:solidFill>
                  <a:srgbClr val="000000"/>
                </a:solidFill>
                <a:effectLst/>
              </a:rPr>
              <a:t>published and unpublished</a:t>
            </a:r>
          </a:p>
          <a:p>
            <a:pPr marL="285750" indent="-285750" algn="l" rtl="0" fontAlgn="base">
              <a:spcBef>
                <a:spcPts val="0"/>
              </a:spcBef>
              <a:spcAft>
                <a:spcPts val="0"/>
              </a:spcAft>
              <a:buFont typeface="Arial" panose="020B0604020202020204" pitchFamily="34" charset="0"/>
              <a:buChar char="•"/>
            </a:pPr>
            <a:r>
              <a:rPr lang="en-US" b="1" i="0" u="none" strike="noStrike" dirty="0">
                <a:solidFill>
                  <a:srgbClr val="000000"/>
                </a:solidFill>
                <a:effectLst/>
              </a:rPr>
              <a:t>Town Admins can only see the columns listed for that town </a:t>
            </a:r>
          </a:p>
          <a:p>
            <a:pPr marL="285750" indent="-285750" algn="l" rtl="0" fontAlgn="base">
              <a:spcBef>
                <a:spcPts val="0"/>
              </a:spcBef>
              <a:spcAft>
                <a:spcPts val="0"/>
              </a:spcAft>
              <a:buFont typeface="Arial" panose="020B0604020202020204" pitchFamily="34" charset="0"/>
              <a:buChar char="•"/>
            </a:pPr>
            <a:r>
              <a:rPr lang="en-US" b="1" i="0" u="none" strike="noStrike" dirty="0">
                <a:solidFill>
                  <a:srgbClr val="000000"/>
                </a:solidFill>
                <a:effectLst/>
              </a:rPr>
              <a:t>There is no editor access if you are not the editor for the column</a:t>
            </a:r>
            <a:endParaRPr lang="en-US" b="1" dirty="0">
              <a:solidFill>
                <a:srgbClr val="000000"/>
              </a:solidFill>
            </a:endParaRPr>
          </a:p>
          <a:p>
            <a:pPr algn="l" rtl="0" fontAlgn="base">
              <a:spcBef>
                <a:spcPts val="0"/>
              </a:spcBef>
              <a:spcAft>
                <a:spcPts val="0"/>
              </a:spcAft>
            </a:pPr>
            <a:endParaRPr lang="en-US" b="1" i="0" u="none" strike="noStrike" dirty="0">
              <a:solidFill>
                <a:srgbClr val="000000"/>
              </a:solidFill>
              <a:effectLst/>
            </a:endParaRPr>
          </a:p>
          <a:p>
            <a:pPr algn="l" rtl="0" fontAlgn="base">
              <a:spcBef>
                <a:spcPts val="0"/>
              </a:spcBef>
              <a:spcAft>
                <a:spcPts val="0"/>
              </a:spcAft>
            </a:pPr>
            <a:r>
              <a:rPr lang="en-US" b="1" i="0" u="sng" strike="noStrike" dirty="0">
                <a:solidFill>
                  <a:srgbClr val="000000"/>
                </a:solidFill>
                <a:effectLst/>
              </a:rPr>
              <a:t>Milestones</a:t>
            </a:r>
          </a:p>
          <a:p>
            <a:pPr marL="285750" indent="-285750" algn="l" rtl="0" fontAlgn="base">
              <a:spcBef>
                <a:spcPts val="0"/>
              </a:spcBef>
              <a:spcAft>
                <a:spcPts val="0"/>
              </a:spcAft>
              <a:buFont typeface="Arial" panose="020B0604020202020204" pitchFamily="34" charset="0"/>
              <a:buChar char="•"/>
            </a:pPr>
            <a:r>
              <a:rPr lang="en-US" b="1" dirty="0">
                <a:solidFill>
                  <a:srgbClr val="000000"/>
                </a:solidFill>
              </a:rPr>
              <a:t>All milestones, </a:t>
            </a:r>
            <a:r>
              <a:rPr lang="en-US" b="1" i="0" u="none" strike="noStrike" dirty="0">
                <a:solidFill>
                  <a:srgbClr val="000000"/>
                </a:solidFill>
                <a:effectLst/>
              </a:rPr>
              <a:t>published and unpublished</a:t>
            </a:r>
          </a:p>
          <a:p>
            <a:pPr marL="285750" indent="-285750" algn="l" rtl="0" fontAlgn="base">
              <a:spcBef>
                <a:spcPts val="0"/>
              </a:spcBef>
              <a:spcAft>
                <a:spcPts val="0"/>
              </a:spcAft>
              <a:buFont typeface="Arial" panose="020B0604020202020204" pitchFamily="34" charset="0"/>
              <a:buChar char="•"/>
            </a:pPr>
            <a:r>
              <a:rPr lang="en-US" b="1" i="0" u="none" strike="noStrike" dirty="0">
                <a:solidFill>
                  <a:srgbClr val="000000"/>
                </a:solidFill>
                <a:effectLst/>
              </a:rPr>
              <a:t>Create milestones within this tab</a:t>
            </a:r>
          </a:p>
          <a:p>
            <a:pPr algn="l" rtl="0">
              <a:spcBef>
                <a:spcPts val="0"/>
              </a:spcBef>
              <a:spcAft>
                <a:spcPts val="0"/>
              </a:spcAft>
            </a:pPr>
            <a:endParaRPr lang="en-US" b="1" i="0" u="none" strike="noStrike" dirty="0">
              <a:solidFill>
                <a:srgbClr val="000000"/>
              </a:solidFill>
              <a:effectLst/>
            </a:endParaRPr>
          </a:p>
          <a:p>
            <a:pPr algn="l" rtl="0" fontAlgn="base">
              <a:spcBef>
                <a:spcPts val="0"/>
              </a:spcBef>
              <a:spcAft>
                <a:spcPts val="0"/>
              </a:spcAft>
            </a:pPr>
            <a:r>
              <a:rPr lang="en-US" b="1" i="0" u="sng" strike="noStrike" dirty="0">
                <a:solidFill>
                  <a:srgbClr val="000000"/>
                </a:solidFill>
                <a:effectLst/>
              </a:rPr>
              <a:t>Classifieds</a:t>
            </a:r>
          </a:p>
          <a:p>
            <a:pPr marL="285750" indent="-285750" algn="l" rtl="0" fontAlgn="base">
              <a:spcBef>
                <a:spcPts val="0"/>
              </a:spcBef>
              <a:spcAft>
                <a:spcPts val="0"/>
              </a:spcAft>
              <a:buFont typeface="Arial" panose="020B0604020202020204" pitchFamily="34" charset="0"/>
              <a:buChar char="•"/>
            </a:pPr>
            <a:r>
              <a:rPr lang="en-US" b="1" dirty="0">
                <a:solidFill>
                  <a:srgbClr val="000000"/>
                </a:solidFill>
              </a:rPr>
              <a:t>A</a:t>
            </a:r>
            <a:r>
              <a:rPr lang="en-US" b="1" i="0" u="none" strike="noStrike" dirty="0">
                <a:solidFill>
                  <a:srgbClr val="000000"/>
                </a:solidFill>
                <a:effectLst/>
              </a:rPr>
              <a:t>ll classifieds, published and unpublished.</a:t>
            </a:r>
          </a:p>
          <a:p>
            <a:pPr marL="285750" indent="-285750" algn="l" rtl="0" fontAlgn="base">
              <a:spcBef>
                <a:spcPts val="0"/>
              </a:spcBef>
              <a:spcAft>
                <a:spcPts val="0"/>
              </a:spcAft>
              <a:buFont typeface="Arial" panose="020B0604020202020204" pitchFamily="34" charset="0"/>
              <a:buChar char="•"/>
            </a:pPr>
            <a:r>
              <a:rPr lang="en-US" b="1" dirty="0">
                <a:solidFill>
                  <a:srgbClr val="000000"/>
                </a:solidFill>
              </a:rPr>
              <a:t>C</a:t>
            </a:r>
            <a:r>
              <a:rPr lang="en-US" b="1" i="0" u="none" strike="noStrike" dirty="0">
                <a:solidFill>
                  <a:srgbClr val="000000"/>
                </a:solidFill>
                <a:effectLst/>
              </a:rPr>
              <a:t>lassifieds within this tab</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Tabs</a:t>
            </a:r>
          </a:p>
        </p:txBody>
      </p:sp>
      <p:pic>
        <p:nvPicPr>
          <p:cNvPr id="8" name="Picture 7" descr="Graphical user interface, application&#10;&#10;Description automatically generated">
            <a:extLst>
              <a:ext uri="{FF2B5EF4-FFF2-40B4-BE49-F238E27FC236}">
                <a16:creationId xmlns:a16="http://schemas.microsoft.com/office/drawing/2014/main" id="{5187A7F7-061A-77D4-7B9E-7AB0DE58A9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592" y="1572768"/>
            <a:ext cx="2444825" cy="3094715"/>
          </a:xfrm>
          <a:prstGeom prst="rect">
            <a:avLst/>
          </a:prstGeom>
        </p:spPr>
      </p:pic>
    </p:spTree>
    <p:extLst>
      <p:ext uri="{BB962C8B-B14F-4D97-AF65-F5344CB8AC3E}">
        <p14:creationId xmlns:p14="http://schemas.microsoft.com/office/powerpoint/2010/main" val="2428604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139321"/>
          </a:xfrm>
          <a:prstGeom prst="rect">
            <a:avLst/>
          </a:prstGeom>
          <a:noFill/>
        </p:spPr>
        <p:txBody>
          <a:bodyPr wrap="square" rtlCol="0">
            <a:spAutoFit/>
          </a:bodyPr>
          <a:lstStyle/>
          <a:p>
            <a:pPr algn="l" rtl="0" fontAlgn="base">
              <a:spcBef>
                <a:spcPts val="0"/>
              </a:spcBef>
              <a:spcAft>
                <a:spcPts val="0"/>
              </a:spcAft>
            </a:pPr>
            <a:r>
              <a:rPr lang="en-US" sz="1800" b="1" i="0" u="sng" strike="noStrike" dirty="0">
                <a:solidFill>
                  <a:srgbClr val="000000"/>
                </a:solidFill>
                <a:effectLst/>
              </a:rPr>
              <a:t>Real Estate</a:t>
            </a:r>
          </a:p>
          <a:p>
            <a:pPr marL="342900" indent="-342900" algn="l" rtl="0" fontAlgn="base">
              <a:spcBef>
                <a:spcPts val="0"/>
              </a:spcBef>
              <a:spcAft>
                <a:spcPts val="0"/>
              </a:spcAft>
              <a:buFont typeface="Arial" panose="020B0604020202020204" pitchFamily="34" charset="0"/>
              <a:buChar char="•"/>
            </a:pPr>
            <a:r>
              <a:rPr lang="en-US" sz="1800" b="1" dirty="0">
                <a:solidFill>
                  <a:srgbClr val="000000"/>
                </a:solidFill>
              </a:rPr>
              <a:t>All listings, published and unpublished</a:t>
            </a:r>
          </a:p>
          <a:p>
            <a:pPr marL="342900" indent="-342900" algn="l" rtl="0" fontAlgn="base">
              <a:spcBef>
                <a:spcPts val="0"/>
              </a:spcBef>
              <a:spcAft>
                <a:spcPts val="0"/>
              </a:spcAft>
              <a:buFont typeface="Arial" panose="020B0604020202020204" pitchFamily="34" charset="0"/>
              <a:buChar char="•"/>
            </a:pPr>
            <a:r>
              <a:rPr lang="en-US" sz="1800" b="1" i="0" u="none" strike="noStrike" dirty="0">
                <a:solidFill>
                  <a:srgbClr val="000000"/>
                </a:solidFill>
                <a:effectLst/>
              </a:rPr>
              <a:t>Create listings within this tab</a:t>
            </a:r>
          </a:p>
          <a:p>
            <a:pPr algn="l" rtl="0" fontAlgn="base">
              <a:spcBef>
                <a:spcPts val="0"/>
              </a:spcBef>
              <a:spcAft>
                <a:spcPts val="0"/>
              </a:spcAft>
            </a:pPr>
            <a:endParaRPr lang="en-US" sz="1800" b="1" i="0" u="none" strike="noStrike" dirty="0">
              <a:solidFill>
                <a:srgbClr val="000000"/>
              </a:solidFill>
              <a:effectLst/>
            </a:endParaRPr>
          </a:p>
          <a:p>
            <a:pPr algn="l" rtl="0" fontAlgn="base">
              <a:spcBef>
                <a:spcPts val="0"/>
              </a:spcBef>
              <a:spcAft>
                <a:spcPts val="0"/>
              </a:spcAft>
            </a:pPr>
            <a:r>
              <a:rPr lang="en-US" sz="1800" b="1" i="0" u="sng" strike="noStrike" dirty="0">
                <a:solidFill>
                  <a:srgbClr val="000000"/>
                </a:solidFill>
                <a:effectLst/>
              </a:rPr>
              <a:t>Directory (Business Directory) </a:t>
            </a:r>
          </a:p>
          <a:p>
            <a:pPr marL="342900" indent="-342900" algn="l" rtl="0" fontAlgn="base">
              <a:spcBef>
                <a:spcPts val="0"/>
              </a:spcBef>
              <a:spcAft>
                <a:spcPts val="0"/>
              </a:spcAft>
              <a:buFont typeface="Arial" panose="020B0604020202020204" pitchFamily="34" charset="0"/>
              <a:buChar char="•"/>
            </a:pPr>
            <a:r>
              <a:rPr lang="en-US" sz="1800" b="1" dirty="0">
                <a:solidFill>
                  <a:srgbClr val="000000"/>
                </a:solidFill>
              </a:rPr>
              <a:t>All directories, </a:t>
            </a:r>
            <a:r>
              <a:rPr lang="en-US" sz="1800" b="1" i="0" u="none" strike="noStrike" dirty="0">
                <a:solidFill>
                  <a:srgbClr val="000000"/>
                </a:solidFill>
                <a:effectLst/>
              </a:rPr>
              <a:t>published and unpublished Create directory listings within this tab</a:t>
            </a:r>
          </a:p>
          <a:p>
            <a:pPr algn="l" rtl="0" fontAlgn="base">
              <a:spcBef>
                <a:spcPts val="0"/>
              </a:spcBef>
              <a:spcAft>
                <a:spcPts val="0"/>
              </a:spcAft>
              <a:buFont typeface="Arial" panose="020B0604020202020204" pitchFamily="34" charset="0"/>
              <a:buChar char="•"/>
            </a:pPr>
            <a:endParaRPr lang="en-US" sz="1800" b="1" i="0" u="none" strike="noStrike" dirty="0">
              <a:solidFill>
                <a:srgbClr val="000000"/>
              </a:solidFill>
              <a:effectLst/>
            </a:endParaRPr>
          </a:p>
          <a:p>
            <a:pPr algn="l" rtl="0" fontAlgn="base">
              <a:spcBef>
                <a:spcPts val="0"/>
              </a:spcBef>
              <a:spcAft>
                <a:spcPts val="0"/>
              </a:spcAft>
            </a:pPr>
            <a:r>
              <a:rPr lang="en-US" sz="1800" b="1" i="0" u="sng" strike="noStrike" dirty="0">
                <a:solidFill>
                  <a:srgbClr val="000000"/>
                </a:solidFill>
                <a:effectLst/>
              </a:rPr>
              <a:t>Obituaries </a:t>
            </a:r>
          </a:p>
          <a:p>
            <a:pPr marL="342900" indent="-342900" algn="l" rtl="0" fontAlgn="base">
              <a:spcBef>
                <a:spcPts val="0"/>
              </a:spcBef>
              <a:spcAft>
                <a:spcPts val="0"/>
              </a:spcAft>
              <a:buFont typeface="Arial" panose="020B0604020202020204" pitchFamily="34" charset="0"/>
              <a:buChar char="•"/>
            </a:pPr>
            <a:r>
              <a:rPr lang="en-US" sz="1800" b="1" dirty="0">
                <a:solidFill>
                  <a:srgbClr val="000000"/>
                </a:solidFill>
              </a:rPr>
              <a:t>All obituaries, published and unpublished</a:t>
            </a:r>
          </a:p>
          <a:p>
            <a:pPr marL="342900" indent="-342900" algn="l" rtl="0" fontAlgn="base">
              <a:spcBef>
                <a:spcPts val="0"/>
              </a:spcBef>
              <a:spcAft>
                <a:spcPts val="0"/>
              </a:spcAft>
              <a:buFont typeface="Arial" panose="020B0604020202020204" pitchFamily="34" charset="0"/>
              <a:buChar char="•"/>
            </a:pPr>
            <a:r>
              <a:rPr lang="en-US" sz="1800" b="1" i="0" u="none" strike="noStrike" dirty="0">
                <a:solidFill>
                  <a:srgbClr val="000000"/>
                </a:solidFill>
                <a:effectLst/>
              </a:rPr>
              <a:t>Create obituaries within this tab</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Tabs</a:t>
            </a:r>
            <a:endParaRPr sz="5400" dirty="0"/>
          </a:p>
        </p:txBody>
      </p:sp>
      <p:pic>
        <p:nvPicPr>
          <p:cNvPr id="4" name="Picture 3" descr="Graphical user interface, application&#10;&#10;Description automatically generated">
            <a:extLst>
              <a:ext uri="{FF2B5EF4-FFF2-40B4-BE49-F238E27FC236}">
                <a16:creationId xmlns:a16="http://schemas.microsoft.com/office/drawing/2014/main" id="{7FA717B1-6E14-2DF0-87FA-2B69C1BD42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592" y="1572768"/>
            <a:ext cx="2441448" cy="3123841"/>
          </a:xfrm>
          <a:prstGeom prst="rect">
            <a:avLst/>
          </a:prstGeom>
          <a:ln>
            <a:solidFill>
              <a:schemeClr val="tx1"/>
            </a:solidFill>
          </a:ln>
        </p:spPr>
      </p:pic>
    </p:spTree>
    <p:extLst>
      <p:ext uri="{BB962C8B-B14F-4D97-AF65-F5344CB8AC3E}">
        <p14:creationId xmlns:p14="http://schemas.microsoft.com/office/powerpoint/2010/main" val="352856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5879591" cy="3139321"/>
          </a:xfrm>
          <a:prstGeom prst="rect">
            <a:avLst/>
          </a:prstGeom>
          <a:noFill/>
        </p:spPr>
        <p:txBody>
          <a:bodyPr wrap="square" rtlCol="0">
            <a:spAutoFit/>
          </a:bodyPr>
          <a:lstStyle/>
          <a:p>
            <a:pPr algn="l" rtl="0" fontAlgn="base">
              <a:spcBef>
                <a:spcPts val="0"/>
              </a:spcBef>
              <a:spcAft>
                <a:spcPts val="0"/>
              </a:spcAft>
            </a:pPr>
            <a:endParaRPr lang="en-US" sz="1800" b="1" i="0" u="none" strike="noStrike" dirty="0">
              <a:solidFill>
                <a:srgbClr val="000000"/>
              </a:solidFill>
              <a:effectLst/>
            </a:endParaRPr>
          </a:p>
          <a:p>
            <a:pPr algn="l" rtl="0" fontAlgn="base">
              <a:spcBef>
                <a:spcPts val="0"/>
              </a:spcBef>
              <a:spcAft>
                <a:spcPts val="0"/>
              </a:spcAft>
            </a:pPr>
            <a:r>
              <a:rPr lang="en-US" sz="2000" b="1" i="0" u="sng" strike="noStrike" dirty="0">
                <a:solidFill>
                  <a:srgbClr val="000000"/>
                </a:solidFill>
                <a:effectLst/>
              </a:rPr>
              <a:t>Towns </a:t>
            </a:r>
          </a:p>
          <a:p>
            <a:pPr marL="342900" indent="-342900" algn="l" rtl="0" fontAlgn="base">
              <a:spcBef>
                <a:spcPts val="0"/>
              </a:spcBef>
              <a:spcAft>
                <a:spcPts val="0"/>
              </a:spcAft>
              <a:buFont typeface="Arial" panose="020B0604020202020204" pitchFamily="34" charset="0"/>
              <a:buChar char="•"/>
            </a:pPr>
            <a:r>
              <a:rPr lang="en-US" sz="2000" b="1" dirty="0">
                <a:solidFill>
                  <a:srgbClr val="000000"/>
                </a:solidFill>
              </a:rPr>
              <a:t>Edit your site layout</a:t>
            </a:r>
            <a:endParaRPr lang="en-US" sz="2000" b="1" i="0" u="none" strike="noStrike" dirty="0">
              <a:solidFill>
                <a:srgbClr val="000000"/>
              </a:solidFill>
              <a:effectLst/>
            </a:endParaRPr>
          </a:p>
          <a:p>
            <a:pPr algn="l" rtl="0" fontAlgn="base">
              <a:spcBef>
                <a:spcPts val="0"/>
              </a:spcBef>
              <a:spcAft>
                <a:spcPts val="0"/>
              </a:spcAft>
            </a:pPr>
            <a:endParaRPr lang="en-US" sz="2000" b="1" dirty="0">
              <a:solidFill>
                <a:srgbClr val="000000"/>
              </a:solidFill>
            </a:endParaRPr>
          </a:p>
          <a:p>
            <a:pPr algn="l" rtl="0" fontAlgn="base">
              <a:spcBef>
                <a:spcPts val="0"/>
              </a:spcBef>
              <a:spcAft>
                <a:spcPts val="0"/>
              </a:spcAft>
            </a:pPr>
            <a:r>
              <a:rPr lang="en-US" sz="2000" b="1" i="0" u="sng" strike="noStrike" dirty="0">
                <a:solidFill>
                  <a:srgbClr val="000000"/>
                </a:solidFill>
                <a:effectLst/>
              </a:rPr>
              <a:t>Users </a:t>
            </a:r>
          </a:p>
          <a:p>
            <a:pPr marL="342900" indent="-34290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TAPinto’s user database</a:t>
            </a:r>
            <a:endParaRPr lang="en-US" sz="2000" b="1" dirty="0">
              <a:solidFill>
                <a:srgbClr val="000000"/>
              </a:solidFill>
            </a:endParaRPr>
          </a:p>
          <a:p>
            <a:pPr marL="342900" indent="-34290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Edit user profiles</a:t>
            </a:r>
          </a:p>
          <a:p>
            <a:pPr algn="l" rtl="0" fontAlgn="base">
              <a:spcBef>
                <a:spcPts val="0"/>
              </a:spcBef>
              <a:spcAft>
                <a:spcPts val="0"/>
              </a:spcAft>
            </a:pPr>
            <a:endParaRPr lang="en-US" sz="2000" b="1" i="0" u="none" strike="noStrike" dirty="0">
              <a:solidFill>
                <a:srgbClr val="000000"/>
              </a:solidFill>
              <a:effectLst/>
            </a:endParaRPr>
          </a:p>
          <a:p>
            <a:pPr algn="l" rtl="0" fontAlgn="base">
              <a:spcBef>
                <a:spcPts val="0"/>
              </a:spcBef>
              <a:spcAft>
                <a:spcPts val="0"/>
              </a:spcAft>
            </a:pPr>
            <a:r>
              <a:rPr lang="en-US" sz="2000" b="1" i="0" u="sng" strike="noStrike" dirty="0">
                <a:solidFill>
                  <a:srgbClr val="000000"/>
                </a:solidFill>
                <a:effectLst/>
              </a:rPr>
              <a:t>Sales </a:t>
            </a:r>
          </a:p>
          <a:p>
            <a:pPr marL="342900" indent="-342900" algn="l" rtl="0" fontAlgn="base">
              <a:spcBef>
                <a:spcPts val="0"/>
              </a:spcBef>
              <a:spcAft>
                <a:spcPts val="0"/>
              </a:spcAft>
              <a:buFont typeface="Arial" panose="020B0604020202020204" pitchFamily="34" charset="0"/>
              <a:buChar char="•"/>
            </a:pPr>
            <a:r>
              <a:rPr lang="en-US" sz="2000" b="1" dirty="0">
                <a:solidFill>
                  <a:srgbClr val="000000"/>
                </a:solidFill>
              </a:rPr>
              <a:t>C</a:t>
            </a:r>
            <a:r>
              <a:rPr lang="en-US" sz="2000" b="1" i="0" u="none" strike="noStrike" dirty="0">
                <a:solidFill>
                  <a:srgbClr val="000000"/>
                </a:solidFill>
                <a:effectLst/>
              </a:rPr>
              <a:t>urrent site sales</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Tabs</a:t>
            </a:r>
            <a:endParaRPr sz="5400" dirty="0"/>
          </a:p>
        </p:txBody>
      </p:sp>
      <p:pic>
        <p:nvPicPr>
          <p:cNvPr id="4" name="Picture 3" descr="Graphical user interface, application&#10;&#10;Description automatically generated">
            <a:extLst>
              <a:ext uri="{FF2B5EF4-FFF2-40B4-BE49-F238E27FC236}">
                <a16:creationId xmlns:a16="http://schemas.microsoft.com/office/drawing/2014/main" id="{739BBF28-5ACF-E2BE-5CC6-C3477CA675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592" y="1572769"/>
            <a:ext cx="2441448" cy="3036551"/>
          </a:xfrm>
          <a:prstGeom prst="rect">
            <a:avLst/>
          </a:prstGeom>
          <a:ln>
            <a:solidFill>
              <a:schemeClr val="tx1"/>
            </a:solidFill>
          </a:ln>
        </p:spPr>
      </p:pic>
    </p:spTree>
    <p:extLst>
      <p:ext uri="{BB962C8B-B14F-4D97-AF65-F5344CB8AC3E}">
        <p14:creationId xmlns:p14="http://schemas.microsoft.com/office/powerpoint/2010/main" val="2896984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173182"/>
            <a:ext cx="5879591" cy="3785652"/>
          </a:xfrm>
          <a:prstGeom prst="rect">
            <a:avLst/>
          </a:prstGeom>
          <a:noFill/>
        </p:spPr>
        <p:txBody>
          <a:bodyPr wrap="square" rtlCol="0">
            <a:spAutoFit/>
          </a:bodyPr>
          <a:lstStyle/>
          <a:p>
            <a:pPr algn="l" rtl="0" fontAlgn="base">
              <a:spcBef>
                <a:spcPts val="0"/>
              </a:spcBef>
              <a:spcAft>
                <a:spcPts val="0"/>
              </a:spcAft>
            </a:pPr>
            <a:r>
              <a:rPr lang="en-US" sz="2000" b="1" i="0" u="sng" strike="noStrike" dirty="0">
                <a:solidFill>
                  <a:srgbClr val="000000"/>
                </a:solidFill>
                <a:effectLst/>
              </a:rPr>
              <a:t>Reports</a:t>
            </a:r>
          </a:p>
          <a:p>
            <a:pPr marL="342900" indent="-342900" algn="l" rtl="0" fontAlgn="base">
              <a:spcBef>
                <a:spcPts val="0"/>
              </a:spcBef>
              <a:spcAft>
                <a:spcPts val="0"/>
              </a:spcAft>
              <a:buFont typeface="Arial" panose="020B0604020202020204" pitchFamily="34" charset="0"/>
              <a:buChar char="•"/>
            </a:pPr>
            <a:r>
              <a:rPr lang="en-US" sz="2000" b="1" dirty="0">
                <a:solidFill>
                  <a:srgbClr val="000000"/>
                </a:solidFill>
              </a:rPr>
              <a:t>S</a:t>
            </a:r>
            <a:r>
              <a:rPr lang="en-US" sz="2000" b="1" i="0" u="none" strike="noStrike" dirty="0">
                <a:solidFill>
                  <a:srgbClr val="000000"/>
                </a:solidFill>
                <a:effectLst/>
              </a:rPr>
              <a:t>ite inventory reports for ads</a:t>
            </a:r>
          </a:p>
          <a:p>
            <a:pPr marL="342900" indent="-342900" algn="l" rtl="0" fontAlgn="base">
              <a:spcBef>
                <a:spcPts val="0"/>
              </a:spcBef>
              <a:spcAft>
                <a:spcPts val="0"/>
              </a:spcAft>
              <a:buFont typeface="Arial" panose="020B0604020202020204" pitchFamily="34" charset="0"/>
              <a:buChar char="•"/>
            </a:pPr>
            <a:r>
              <a:rPr lang="en-US" sz="2000" b="1" dirty="0">
                <a:solidFill>
                  <a:srgbClr val="000000"/>
                </a:solidFill>
              </a:rPr>
              <a:t>View article count by town</a:t>
            </a:r>
          </a:p>
          <a:p>
            <a:pPr marL="342900" indent="-34290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Eblast reservation system</a:t>
            </a:r>
          </a:p>
          <a:p>
            <a:pPr algn="l" rtl="0" fontAlgn="base">
              <a:spcBef>
                <a:spcPts val="0"/>
              </a:spcBef>
              <a:spcAft>
                <a:spcPts val="0"/>
              </a:spcAft>
            </a:pPr>
            <a:endParaRPr lang="en-US" sz="2000" b="1" i="0" u="none" strike="noStrike" dirty="0">
              <a:solidFill>
                <a:srgbClr val="000000"/>
              </a:solidFill>
              <a:effectLst/>
            </a:endParaRPr>
          </a:p>
          <a:p>
            <a:pPr algn="l" rtl="0" fontAlgn="base">
              <a:spcBef>
                <a:spcPts val="0"/>
              </a:spcBef>
              <a:spcAft>
                <a:spcPts val="0"/>
              </a:spcAft>
            </a:pPr>
            <a:r>
              <a:rPr lang="en-US" sz="2000" b="1" i="0" u="sng" strike="noStrike" dirty="0">
                <a:solidFill>
                  <a:srgbClr val="000000"/>
                </a:solidFill>
                <a:effectLst/>
              </a:rPr>
              <a:t>Trash Can</a:t>
            </a:r>
          </a:p>
          <a:p>
            <a:pPr marL="342900" indent="-342900" algn="l" rtl="0" fontAlgn="base">
              <a:spcBef>
                <a:spcPts val="0"/>
              </a:spcBef>
              <a:spcAft>
                <a:spcPts val="0"/>
              </a:spcAft>
              <a:buFont typeface="Arial" panose="020B0604020202020204" pitchFamily="34" charset="0"/>
              <a:buChar char="•"/>
            </a:pPr>
            <a:r>
              <a:rPr lang="en-US" sz="2000" b="1" dirty="0">
                <a:solidFill>
                  <a:srgbClr val="000000"/>
                </a:solidFill>
              </a:rPr>
              <a:t>All discarded/expired </a:t>
            </a:r>
            <a:r>
              <a:rPr lang="en-US" sz="2000" b="1" i="0" u="none" strike="noStrike" dirty="0">
                <a:solidFill>
                  <a:srgbClr val="000000"/>
                </a:solidFill>
                <a:effectLst/>
              </a:rPr>
              <a:t>articles, events, classifieds, business listings, real estate listings and milestones </a:t>
            </a:r>
          </a:p>
          <a:p>
            <a:pPr marL="342900" indent="-34290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Restore any content that is in the trash can</a:t>
            </a:r>
          </a:p>
          <a:p>
            <a:pPr marL="800100" lvl="1" indent="-342900" fontAlgn="base">
              <a:buFont typeface="Arial" panose="020B0604020202020204" pitchFamily="34" charset="0"/>
              <a:buChar char="•"/>
            </a:pPr>
            <a:r>
              <a:rPr lang="en-US" sz="2000" b="1" i="0" u="none" strike="noStrike" dirty="0">
                <a:solidFill>
                  <a:srgbClr val="000000"/>
                </a:solidFill>
                <a:effectLst/>
              </a:rPr>
              <a:t>It then appears in your dashboard for editing/publication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Admin</a:t>
            </a:r>
            <a:endParaRPr sz="5400" dirty="0"/>
          </a:p>
        </p:txBody>
      </p:sp>
      <p:pic>
        <p:nvPicPr>
          <p:cNvPr id="4" name="Picture 3" descr="Graphical user interface, application&#10;&#10;Description automatically generated">
            <a:extLst>
              <a:ext uri="{FF2B5EF4-FFF2-40B4-BE49-F238E27FC236}">
                <a16:creationId xmlns:a16="http://schemas.microsoft.com/office/drawing/2014/main" id="{35D10965-2EEA-4DF1-48A8-667D1E72AC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592" y="1572769"/>
            <a:ext cx="2441448" cy="2094823"/>
          </a:xfrm>
          <a:prstGeom prst="rect">
            <a:avLst/>
          </a:prstGeom>
          <a:ln>
            <a:solidFill>
              <a:schemeClr val="tx1"/>
            </a:solidFill>
          </a:ln>
        </p:spPr>
      </p:pic>
    </p:spTree>
    <p:extLst>
      <p:ext uri="{BB962C8B-B14F-4D97-AF65-F5344CB8AC3E}">
        <p14:creationId xmlns:p14="http://schemas.microsoft.com/office/powerpoint/2010/main" val="189499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143999" cy="3662541"/>
          </a:xfrm>
          <a:prstGeom prst="rect">
            <a:avLst/>
          </a:prstGeom>
          <a:noFill/>
        </p:spPr>
        <p:txBody>
          <a:bodyPr wrap="square" rtlCol="0">
            <a:spAutoFit/>
          </a:bodyPr>
          <a:lstStyle/>
          <a:p>
            <a:pPr algn="ctr" rtl="0">
              <a:spcBef>
                <a:spcPts val="0"/>
              </a:spcBef>
              <a:spcAft>
                <a:spcPts val="0"/>
              </a:spcAft>
            </a:pPr>
            <a:r>
              <a:rPr lang="en-US" sz="3200" b="1" i="1" u="none" strike="noStrike" dirty="0">
                <a:solidFill>
                  <a:srgbClr val="000000"/>
                </a:solidFill>
                <a:effectLst/>
              </a:rPr>
              <a:t>Different types of written content that                                                             is on your site or was submitted to you:</a:t>
            </a:r>
          </a:p>
          <a:p>
            <a:pPr algn="l" rtl="0">
              <a:spcBef>
                <a:spcPts val="0"/>
              </a:spcBef>
              <a:spcAft>
                <a:spcPts val="0"/>
              </a:spcAft>
            </a:pPr>
            <a:endParaRPr lang="en-US" sz="2400" b="1" dirty="0">
              <a:solidFill>
                <a:srgbClr val="000000"/>
              </a:solidFill>
            </a:endParaRPr>
          </a:p>
          <a:p>
            <a:pPr marL="285750" indent="-285750" algn="l" rtl="0">
              <a:spcBef>
                <a:spcPts val="0"/>
              </a:spcBef>
              <a:spcAft>
                <a:spcPts val="0"/>
              </a:spcAft>
              <a:buFont typeface="Arial" panose="020B0604020202020204" pitchFamily="34" charset="0"/>
              <a:buChar char="•"/>
            </a:pPr>
            <a:r>
              <a:rPr lang="en-US" sz="2400" b="1" dirty="0">
                <a:solidFill>
                  <a:srgbClr val="000000"/>
                </a:solidFill>
              </a:rPr>
              <a:t>News </a:t>
            </a:r>
            <a:r>
              <a:rPr lang="en-US" sz="2400" b="1" i="0" u="none" strike="noStrike" dirty="0">
                <a:solidFill>
                  <a:srgbClr val="000000"/>
                </a:solidFill>
                <a:effectLst/>
              </a:rPr>
              <a:t>articles</a:t>
            </a:r>
          </a:p>
          <a:p>
            <a:pPr marL="285750" indent="-285750" algn="l" rtl="0">
              <a:spcBef>
                <a:spcPts val="0"/>
              </a:spcBef>
              <a:spcAft>
                <a:spcPts val="0"/>
              </a:spcAft>
              <a:buFont typeface="Arial" panose="020B0604020202020204" pitchFamily="34" charset="0"/>
              <a:buChar char="•"/>
            </a:pPr>
            <a:r>
              <a:rPr lang="en-US" sz="2400" b="1" dirty="0">
                <a:solidFill>
                  <a:srgbClr val="000000"/>
                </a:solidFill>
              </a:rPr>
              <a:t>P</a:t>
            </a:r>
            <a:r>
              <a:rPr lang="en-US" sz="2400" b="1" i="0" u="none" strike="noStrike" dirty="0">
                <a:solidFill>
                  <a:srgbClr val="000000"/>
                </a:solidFill>
                <a:effectLst/>
              </a:rPr>
              <a:t>ress releases</a:t>
            </a:r>
          </a:p>
          <a:p>
            <a:pPr marL="285750" indent="-285750" algn="l" rtl="0">
              <a:spcBef>
                <a:spcPts val="0"/>
              </a:spcBef>
              <a:spcAft>
                <a:spcPts val="0"/>
              </a:spcAft>
              <a:buFont typeface="Arial" panose="020B0604020202020204" pitchFamily="34" charset="0"/>
              <a:buChar char="•"/>
            </a:pPr>
            <a:r>
              <a:rPr lang="en-US" sz="2400" b="1" i="0" u="none" strike="noStrike" dirty="0">
                <a:solidFill>
                  <a:srgbClr val="000000"/>
                </a:solidFill>
                <a:effectLst/>
              </a:rPr>
              <a:t>Letters to the Editor</a:t>
            </a:r>
          </a:p>
          <a:p>
            <a:pPr marL="285750" indent="-285750" algn="l" rtl="0">
              <a:spcBef>
                <a:spcPts val="0"/>
              </a:spcBef>
              <a:spcAft>
                <a:spcPts val="0"/>
              </a:spcAft>
              <a:buFont typeface="Arial" panose="020B0604020202020204" pitchFamily="34" charset="0"/>
              <a:buChar char="•"/>
            </a:pPr>
            <a:r>
              <a:rPr lang="en-US" sz="2400" b="1" i="0" u="none" strike="noStrike" dirty="0">
                <a:solidFill>
                  <a:srgbClr val="000000"/>
                </a:solidFill>
                <a:effectLst/>
              </a:rPr>
              <a:t>Candidate Statements</a:t>
            </a:r>
          </a:p>
          <a:p>
            <a:pPr marL="285750" indent="-285750" algn="l" rtl="0">
              <a:spcBef>
                <a:spcPts val="0"/>
              </a:spcBef>
              <a:spcAft>
                <a:spcPts val="0"/>
              </a:spcAft>
              <a:buFont typeface="Arial" panose="020B0604020202020204" pitchFamily="34" charset="0"/>
              <a:buChar char="•"/>
            </a:pPr>
            <a:r>
              <a:rPr lang="en-US" sz="2400" b="1" i="0" u="none" strike="noStrike" dirty="0">
                <a:solidFill>
                  <a:srgbClr val="000000"/>
                </a:solidFill>
                <a:effectLst/>
              </a:rPr>
              <a:t>Guest Columns</a:t>
            </a:r>
          </a:p>
          <a:p>
            <a:pPr marL="285750" indent="-285750" algn="l" rtl="0">
              <a:spcBef>
                <a:spcPts val="0"/>
              </a:spcBef>
              <a:spcAft>
                <a:spcPts val="0"/>
              </a:spcAft>
              <a:buFont typeface="Arial" panose="020B0604020202020204" pitchFamily="34" charset="0"/>
              <a:buChar char="•"/>
            </a:pPr>
            <a:r>
              <a:rPr lang="en-US" sz="2400" b="1" i="0" u="none" strike="noStrike" dirty="0">
                <a:solidFill>
                  <a:srgbClr val="000000"/>
                </a:solidFill>
                <a:effectLst/>
              </a:rPr>
              <a:t>Police Blotters</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Articles</a:t>
            </a:r>
            <a:endParaRPr sz="4000" dirty="0"/>
          </a:p>
        </p:txBody>
      </p:sp>
    </p:spTree>
    <p:extLst>
      <p:ext uri="{BB962C8B-B14F-4D97-AF65-F5344CB8AC3E}">
        <p14:creationId xmlns:p14="http://schemas.microsoft.com/office/powerpoint/2010/main" val="433793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3262432"/>
          </a:xfrm>
          <a:prstGeom prst="rect">
            <a:avLst/>
          </a:prstGeom>
          <a:noFill/>
        </p:spPr>
        <p:txBody>
          <a:bodyPr wrap="square" rtlCol="0">
            <a:spAutoFit/>
          </a:bodyPr>
          <a:lstStyle/>
          <a:p>
            <a:pPr marL="0" marR="0">
              <a:spcBef>
                <a:spcPts val="0"/>
              </a:spcBef>
              <a:spcAft>
                <a:spcPts val="0"/>
              </a:spcAft>
            </a:pPr>
            <a:r>
              <a:rPr lang="en-US" sz="2400" b="1" dirty="0">
                <a:effectLst/>
                <a:ea typeface="Calibri" panose="020F0502020204030204" pitchFamily="34" charset="0"/>
                <a:cs typeface="Times New Roman" panose="02020603050405020304" pitchFamily="18" charset="0"/>
              </a:rPr>
              <a:t>As a franchise owner, you can sell Sponsored Columns as part of advertising deals.</a:t>
            </a:r>
          </a:p>
          <a:p>
            <a:pPr marL="0" marR="0">
              <a:spcBef>
                <a:spcPts val="0"/>
              </a:spcBef>
              <a:spcAft>
                <a:spcPts val="0"/>
              </a:spcAft>
            </a:pPr>
            <a:endParaRPr lang="en-US" sz="1800" b="1" dirty="0">
              <a:effectLst/>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2000" b="1" dirty="0">
                <a:effectLst/>
                <a:ea typeface="Calibri" panose="020F0502020204030204" pitchFamily="34" charset="0"/>
                <a:cs typeface="Times New Roman" panose="02020603050405020304" pitchFamily="18" charset="0"/>
              </a:rPr>
              <a:t>To have a column created, you must fill out the Create a Column form found on TAPinto University.</a:t>
            </a:r>
          </a:p>
          <a:p>
            <a:pPr marL="285750" marR="0" indent="-285750">
              <a:spcBef>
                <a:spcPts val="0"/>
              </a:spcBef>
              <a:spcAft>
                <a:spcPts val="0"/>
              </a:spcAft>
              <a:buFont typeface="Arial" panose="020B0604020202020204" pitchFamily="34" charset="0"/>
              <a:buChar char="•"/>
            </a:pPr>
            <a:r>
              <a:rPr lang="en-US" sz="2000" b="1" dirty="0">
                <a:effectLst/>
                <a:ea typeface="Calibri" panose="020F0502020204030204" pitchFamily="34" charset="0"/>
                <a:cs typeface="Times New Roman" panose="02020603050405020304" pitchFamily="18" charset="0"/>
              </a:rPr>
              <a:t>Columns are created by corporate, managed by franchisees.</a:t>
            </a:r>
          </a:p>
          <a:p>
            <a:pPr marL="285750" marR="0" indent="-285750">
              <a:spcBef>
                <a:spcPts val="0"/>
              </a:spcBef>
              <a:spcAft>
                <a:spcPts val="0"/>
              </a:spcAft>
              <a:buFont typeface="Arial" panose="020B0604020202020204" pitchFamily="34" charset="0"/>
              <a:buChar char="•"/>
            </a:pPr>
            <a:r>
              <a:rPr lang="en-US" sz="2000" b="1" dirty="0">
                <a:effectLst/>
                <a:ea typeface="Calibri" panose="020F0502020204030204" pitchFamily="34" charset="0"/>
                <a:cs typeface="Times New Roman" panose="02020603050405020304" pitchFamily="18" charset="0"/>
              </a:rPr>
              <a:t>You can designate the column writer as a columnist in our system through the users tab.</a:t>
            </a:r>
          </a:p>
          <a:p>
            <a:pPr marL="285750" marR="0" indent="-285750">
              <a:spcBef>
                <a:spcPts val="0"/>
              </a:spcBef>
              <a:spcAft>
                <a:spcPts val="0"/>
              </a:spcAft>
              <a:buFont typeface="Arial" panose="020B0604020202020204" pitchFamily="34" charset="0"/>
              <a:buChar char="•"/>
            </a:pPr>
            <a:r>
              <a:rPr lang="en-US" sz="2000" b="1" dirty="0">
                <a:effectLst/>
                <a:ea typeface="Calibri" panose="020F0502020204030204" pitchFamily="34" charset="0"/>
                <a:cs typeface="Times New Roman" panose="02020603050405020304" pitchFamily="18" charset="0"/>
              </a:rPr>
              <a:t>All columns that you manage will appear in the Columns area on the top right corner of your Dashboard.</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Articles</a:t>
            </a:r>
            <a:endParaRPr sz="4000" dirty="0"/>
          </a:p>
        </p:txBody>
      </p:sp>
    </p:spTree>
    <p:extLst>
      <p:ext uri="{BB962C8B-B14F-4D97-AF65-F5344CB8AC3E}">
        <p14:creationId xmlns:p14="http://schemas.microsoft.com/office/powerpoint/2010/main" val="698803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354765"/>
          </a:xfrm>
          <a:prstGeom prst="rect">
            <a:avLst/>
          </a:prstGeom>
          <a:noFill/>
        </p:spPr>
        <p:txBody>
          <a:bodyPr wrap="square" rtlCol="0">
            <a:spAutoFit/>
          </a:bodyPr>
          <a:lstStyle/>
          <a:p>
            <a:pPr algn="l" rtl="0">
              <a:spcBef>
                <a:spcPts val="0"/>
              </a:spcBef>
              <a:spcAft>
                <a:spcPts val="0"/>
              </a:spcAft>
            </a:pPr>
            <a:r>
              <a:rPr lang="en-US" sz="2800" b="1" i="0" u="none" strike="noStrike" dirty="0">
                <a:solidFill>
                  <a:srgbClr val="000000"/>
                </a:solidFill>
                <a:effectLst/>
              </a:rPr>
              <a:t>If the article is not a news story, you can instead post it as the type of content it is:</a:t>
            </a:r>
          </a:p>
          <a:p>
            <a:pPr algn="l" rtl="0">
              <a:spcBef>
                <a:spcPts val="0"/>
              </a:spcBef>
              <a:spcAft>
                <a:spcPts val="0"/>
              </a:spcAft>
            </a:pPr>
            <a:endParaRPr lang="en-US" sz="2400" b="1" dirty="0">
              <a:solidFill>
                <a:srgbClr val="000000"/>
              </a:solidFill>
            </a:endParaRPr>
          </a:p>
          <a:p>
            <a:pPr marL="342900" indent="-342900" algn="l" rtl="0">
              <a:spcBef>
                <a:spcPts val="0"/>
              </a:spcBef>
              <a:spcAft>
                <a:spcPts val="0"/>
              </a:spcAft>
              <a:buFont typeface="Arial" panose="020B0604020202020204" pitchFamily="34" charset="0"/>
              <a:buChar char="•"/>
            </a:pPr>
            <a:r>
              <a:rPr lang="en-US" sz="2600" b="1" i="0" u="none" strike="noStrike" dirty="0">
                <a:solidFill>
                  <a:srgbClr val="000000"/>
                </a:solidFill>
                <a:effectLst/>
              </a:rPr>
              <a:t>A column article</a:t>
            </a:r>
          </a:p>
          <a:p>
            <a:pPr marL="342900" indent="-342900" algn="l" rtl="0">
              <a:spcBef>
                <a:spcPts val="0"/>
              </a:spcBef>
              <a:spcAft>
                <a:spcPts val="0"/>
              </a:spcAft>
              <a:buFont typeface="Arial" panose="020B0604020202020204" pitchFamily="34" charset="0"/>
              <a:buChar char="•"/>
            </a:pPr>
            <a:r>
              <a:rPr lang="en-US" sz="2600" b="1" dirty="0">
                <a:solidFill>
                  <a:srgbClr val="000000"/>
                </a:solidFill>
              </a:rPr>
              <a:t>L</a:t>
            </a:r>
            <a:r>
              <a:rPr lang="en-US" sz="2600" b="1" i="0" u="none" strike="noStrike" dirty="0">
                <a:solidFill>
                  <a:srgbClr val="000000"/>
                </a:solidFill>
                <a:effectLst/>
              </a:rPr>
              <a:t>etter to the editor</a:t>
            </a:r>
            <a:endParaRPr lang="en-US" sz="2600" b="1" dirty="0">
              <a:solidFill>
                <a:srgbClr val="000000"/>
              </a:solidFill>
            </a:endParaRPr>
          </a:p>
          <a:p>
            <a:pPr marL="342900" indent="-342900" algn="l" rtl="0">
              <a:spcBef>
                <a:spcPts val="0"/>
              </a:spcBef>
              <a:spcAft>
                <a:spcPts val="0"/>
              </a:spcAft>
              <a:buFont typeface="Arial" panose="020B0604020202020204" pitchFamily="34" charset="0"/>
              <a:buChar char="•"/>
            </a:pPr>
            <a:r>
              <a:rPr lang="en-US" sz="2600" b="1" i="0" u="none" strike="noStrike" dirty="0">
                <a:solidFill>
                  <a:srgbClr val="000000"/>
                </a:solidFill>
                <a:effectLst/>
              </a:rPr>
              <a:t>Police blotter</a:t>
            </a:r>
            <a:endParaRPr lang="en-US" sz="2600" b="1" dirty="0">
              <a:solidFill>
                <a:srgbClr val="000000"/>
              </a:solidFill>
            </a:endParaRPr>
          </a:p>
          <a:p>
            <a:pPr marL="342900" indent="-342900" algn="l" rtl="0">
              <a:spcBef>
                <a:spcPts val="0"/>
              </a:spcBef>
              <a:spcAft>
                <a:spcPts val="0"/>
              </a:spcAft>
              <a:buFont typeface="Arial" panose="020B0604020202020204" pitchFamily="34" charset="0"/>
              <a:buChar char="•"/>
            </a:pPr>
            <a:r>
              <a:rPr lang="en-US" sz="2600" b="1" i="0" u="none" strike="noStrike" dirty="0">
                <a:solidFill>
                  <a:srgbClr val="000000"/>
                </a:solidFill>
                <a:effectLst/>
              </a:rPr>
              <a:t>Press release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Articles</a:t>
            </a:r>
            <a:endParaRPr sz="4000" dirty="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4CAEC915-EFF5-8237-E364-40589F6F4D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0121" y="1180862"/>
            <a:ext cx="3375229" cy="3792956"/>
          </a:xfrm>
          <a:prstGeom prst="rect">
            <a:avLst/>
          </a:prstGeom>
          <a:ln>
            <a:solidFill>
              <a:schemeClr val="tx1"/>
            </a:solidFill>
          </a:ln>
        </p:spPr>
      </p:pic>
    </p:spTree>
    <p:extLst>
      <p:ext uri="{BB962C8B-B14F-4D97-AF65-F5344CB8AC3E}">
        <p14:creationId xmlns:p14="http://schemas.microsoft.com/office/powerpoint/2010/main" val="4012113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3508653"/>
          </a:xfrm>
          <a:prstGeom prst="rect">
            <a:avLst/>
          </a:prstGeom>
          <a:noFill/>
        </p:spPr>
        <p:txBody>
          <a:bodyPr wrap="square" rtlCol="0">
            <a:spAutoFit/>
          </a:bodyPr>
          <a:lstStyle/>
          <a:p>
            <a:pPr algn="l" rtl="0">
              <a:spcBef>
                <a:spcPts val="2400"/>
              </a:spcBef>
              <a:spcAft>
                <a:spcPts val="0"/>
              </a:spcAft>
            </a:pPr>
            <a:r>
              <a:rPr lang="en-US" sz="2000" b="1" i="0" u="none" strike="noStrike" dirty="0">
                <a:solidFill>
                  <a:srgbClr val="000000"/>
                </a:solidFill>
                <a:effectLst/>
              </a:rPr>
              <a:t>You can search for older articles through the search bar in the top right corner.</a:t>
            </a:r>
          </a:p>
          <a:p>
            <a:pPr algn="l" rtl="0">
              <a:spcBef>
                <a:spcPts val="0"/>
              </a:spcBef>
              <a:spcAft>
                <a:spcPts val="0"/>
              </a:spcAft>
            </a:pPr>
            <a:endParaRPr lang="en-US" sz="2000" b="1" i="0" u="none" strike="noStrike" dirty="0">
              <a:solidFill>
                <a:srgbClr val="000000"/>
              </a:solidFill>
              <a:effectLst/>
            </a:endParaRPr>
          </a:p>
          <a:p>
            <a:pPr algn="l" rtl="0">
              <a:spcBef>
                <a:spcPts val="0"/>
              </a:spcBef>
              <a:spcAft>
                <a:spcPts val="0"/>
              </a:spcAft>
            </a:pPr>
            <a:r>
              <a:rPr lang="en-US" sz="2000" b="1" i="0" u="none" strike="noStrike" dirty="0">
                <a:solidFill>
                  <a:srgbClr val="000000"/>
                </a:solidFill>
                <a:effectLst/>
              </a:rPr>
              <a:t>Type or paste in the article title and hit enter.</a:t>
            </a:r>
          </a:p>
          <a:p>
            <a:br>
              <a:rPr lang="en-US" dirty="0"/>
            </a:br>
            <a:br>
              <a:rPr lang="en-US" dirty="0"/>
            </a:br>
            <a:br>
              <a:rPr lang="en-US" dirty="0"/>
            </a:br>
            <a:br>
              <a:rPr lang="en-US" dirty="0"/>
            </a:b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Articles</a:t>
            </a:r>
            <a:endParaRPr sz="4000" dirty="0"/>
          </a:p>
        </p:txBody>
      </p:sp>
      <p:pic>
        <p:nvPicPr>
          <p:cNvPr id="4" name="Picture 3" descr="A screenshot of a computer&#10;&#10;Description automatically generated">
            <a:extLst>
              <a:ext uri="{FF2B5EF4-FFF2-40B4-BE49-F238E27FC236}">
                <a16:creationId xmlns:a16="http://schemas.microsoft.com/office/drawing/2014/main" id="{7C4223A6-E3AB-84FC-263C-2DF83CDC45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628" y="2571750"/>
            <a:ext cx="8962744" cy="2439271"/>
          </a:xfrm>
          <a:prstGeom prst="rect">
            <a:avLst/>
          </a:prstGeom>
          <a:ln>
            <a:solidFill>
              <a:schemeClr val="tx1"/>
            </a:solidFill>
          </a:ln>
        </p:spPr>
      </p:pic>
      <p:sp>
        <p:nvSpPr>
          <p:cNvPr id="7" name="Right Arrow 6">
            <a:extLst>
              <a:ext uri="{FF2B5EF4-FFF2-40B4-BE49-F238E27FC236}">
                <a16:creationId xmlns:a16="http://schemas.microsoft.com/office/drawing/2014/main" id="{360CF921-A3E8-DDC6-FB03-6CC8995BE39B}"/>
              </a:ext>
            </a:extLst>
          </p:cNvPr>
          <p:cNvSpPr/>
          <p:nvPr/>
        </p:nvSpPr>
        <p:spPr>
          <a:xfrm>
            <a:off x="4823506" y="2429512"/>
            <a:ext cx="1928168" cy="85193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7033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143999" cy="1754326"/>
          </a:xfrm>
          <a:prstGeom prst="rect">
            <a:avLst/>
          </a:prstGeom>
          <a:noFill/>
        </p:spPr>
        <p:txBody>
          <a:bodyPr wrap="square" rtlCol="0">
            <a:spAutoFit/>
          </a:bodyPr>
          <a:lstStyle/>
          <a:p>
            <a:pPr algn="ctr" rtl="0">
              <a:spcBef>
                <a:spcPts val="2400"/>
              </a:spcBef>
              <a:spcAft>
                <a:spcPts val="0"/>
              </a:spcAft>
            </a:pPr>
            <a:r>
              <a:rPr lang="en-US" sz="3200" b="1" dirty="0">
                <a:latin typeface="Calibri" panose="020F0502020204030204" pitchFamily="34" charset="0"/>
              </a:rPr>
              <a:t>What is Templated for Each Site</a:t>
            </a:r>
          </a:p>
          <a:p>
            <a:pPr algn="l" rtl="0">
              <a:spcBef>
                <a:spcPts val="2400"/>
              </a:spcBef>
              <a:spcAft>
                <a:spcPts val="0"/>
              </a:spcAft>
            </a:pPr>
            <a:endParaRPr lang="en-US" b="1" dirty="0">
              <a:latin typeface="Calibri" panose="020F0502020204030204" pitchFamily="34" charset="0"/>
            </a:endParaRPr>
          </a:p>
          <a:p>
            <a:pPr algn="l" rtl="0">
              <a:spcBef>
                <a:spcPts val="2400"/>
              </a:spcBef>
              <a:spcAft>
                <a:spcPts val="0"/>
              </a:spcAft>
            </a:pPr>
            <a:endParaRPr lang="en-US" b="1" dirty="0">
              <a:latin typeface="Calibri" panose="020F0502020204030204" pitchFamily="34"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Tour of the Front End</a:t>
            </a:r>
            <a:endParaRPr sz="5400" dirty="0"/>
          </a:p>
        </p:txBody>
      </p:sp>
      <p:pic>
        <p:nvPicPr>
          <p:cNvPr id="3" name="Picture 2">
            <a:extLst>
              <a:ext uri="{FF2B5EF4-FFF2-40B4-BE49-F238E27FC236}">
                <a16:creationId xmlns:a16="http://schemas.microsoft.com/office/drawing/2014/main" id="{981E82EE-C32B-5B66-5B07-B4EA50332E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8942" y="1899391"/>
            <a:ext cx="4355450" cy="2673211"/>
          </a:xfrm>
          <a:prstGeom prst="rect">
            <a:avLst/>
          </a:prstGeom>
          <a:ln>
            <a:solidFill>
              <a:schemeClr val="tx1"/>
            </a:solidFill>
          </a:ln>
        </p:spPr>
      </p:pic>
      <p:sp>
        <p:nvSpPr>
          <p:cNvPr id="12" name="Right Arrow 11">
            <a:extLst>
              <a:ext uri="{FF2B5EF4-FFF2-40B4-BE49-F238E27FC236}">
                <a16:creationId xmlns:a16="http://schemas.microsoft.com/office/drawing/2014/main" id="{58FC81D5-2FFC-480B-9C27-3CF50FC067D7}"/>
              </a:ext>
            </a:extLst>
          </p:cNvPr>
          <p:cNvSpPr/>
          <p:nvPr/>
        </p:nvSpPr>
        <p:spPr>
          <a:xfrm>
            <a:off x="1736903" y="1799423"/>
            <a:ext cx="1444078" cy="71364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80FBE22B-D588-9F7E-8629-5A75EBA6EFB8}"/>
              </a:ext>
            </a:extLst>
          </p:cNvPr>
          <p:cNvSpPr/>
          <p:nvPr/>
        </p:nvSpPr>
        <p:spPr>
          <a:xfrm rot="10800000">
            <a:off x="4305113" y="2881681"/>
            <a:ext cx="663108" cy="19003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a:extLst>
              <a:ext uri="{FF2B5EF4-FFF2-40B4-BE49-F238E27FC236}">
                <a16:creationId xmlns:a16="http://schemas.microsoft.com/office/drawing/2014/main" id="{2E2AA9FC-5B28-7AD1-130A-1FBBBD87AB7C}"/>
              </a:ext>
            </a:extLst>
          </p:cNvPr>
          <p:cNvSpPr/>
          <p:nvPr/>
        </p:nvSpPr>
        <p:spPr>
          <a:xfrm rot="10800000">
            <a:off x="4257011" y="4109414"/>
            <a:ext cx="663108" cy="19003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Arrow 3">
            <a:extLst>
              <a:ext uri="{FF2B5EF4-FFF2-40B4-BE49-F238E27FC236}">
                <a16:creationId xmlns:a16="http://schemas.microsoft.com/office/drawing/2014/main" id="{BFE0A397-A10C-4B51-4B9A-42EC4D9B30C6}"/>
              </a:ext>
            </a:extLst>
          </p:cNvPr>
          <p:cNvSpPr/>
          <p:nvPr/>
        </p:nvSpPr>
        <p:spPr>
          <a:xfrm>
            <a:off x="1031360" y="2284957"/>
            <a:ext cx="1444078" cy="71364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a:extLst>
              <a:ext uri="{FF2B5EF4-FFF2-40B4-BE49-F238E27FC236}">
                <a16:creationId xmlns:a16="http://schemas.microsoft.com/office/drawing/2014/main" id="{B89ED573-E6BC-3EE8-D294-291931FD067B}"/>
              </a:ext>
            </a:extLst>
          </p:cNvPr>
          <p:cNvSpPr/>
          <p:nvPr/>
        </p:nvSpPr>
        <p:spPr>
          <a:xfrm>
            <a:off x="1014864" y="3847607"/>
            <a:ext cx="1444078" cy="71364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a:extLst>
              <a:ext uri="{FF2B5EF4-FFF2-40B4-BE49-F238E27FC236}">
                <a16:creationId xmlns:a16="http://schemas.microsoft.com/office/drawing/2014/main" id="{00C05F99-3C4C-DC7C-5A41-8A2BC79464CA}"/>
              </a:ext>
            </a:extLst>
          </p:cNvPr>
          <p:cNvSpPr/>
          <p:nvPr/>
        </p:nvSpPr>
        <p:spPr>
          <a:xfrm rot="10800000">
            <a:off x="6614434" y="2619875"/>
            <a:ext cx="1444078" cy="71364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a:extLst>
              <a:ext uri="{FF2B5EF4-FFF2-40B4-BE49-F238E27FC236}">
                <a16:creationId xmlns:a16="http://schemas.microsoft.com/office/drawing/2014/main" id="{8322AC22-74C4-9164-9C85-3F2CD37A96B6}"/>
              </a:ext>
            </a:extLst>
          </p:cNvPr>
          <p:cNvSpPr/>
          <p:nvPr/>
        </p:nvSpPr>
        <p:spPr>
          <a:xfrm rot="10800000">
            <a:off x="6614434" y="3752590"/>
            <a:ext cx="1444078" cy="71364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790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72097"/>
            <a:ext cx="9037674" cy="1785104"/>
          </a:xfrm>
          <a:prstGeom prst="rect">
            <a:avLst/>
          </a:prstGeom>
          <a:noFill/>
        </p:spPr>
        <p:txBody>
          <a:bodyPr wrap="square" rtlCol="0">
            <a:spAutoFit/>
          </a:bodyPr>
          <a:lstStyle/>
          <a:p>
            <a:pPr algn="l" rtl="0">
              <a:spcBef>
                <a:spcPts val="600"/>
              </a:spcBef>
              <a:spcAft>
                <a:spcPts val="600"/>
              </a:spcAft>
            </a:pPr>
            <a:r>
              <a:rPr lang="en-US" sz="2000" b="1" i="0" u="none" strike="noStrike" dirty="0">
                <a:solidFill>
                  <a:srgbClr val="000000"/>
                </a:solidFill>
                <a:effectLst/>
              </a:rPr>
              <a:t>You can copy/clone stories from other sites that you would like on yours.</a:t>
            </a:r>
          </a:p>
          <a:p>
            <a:pPr marL="342900" indent="-342900" algn="l" rtl="0">
              <a:spcBef>
                <a:spcPts val="600"/>
              </a:spcBef>
              <a:spcAft>
                <a:spcPts val="600"/>
              </a:spcAft>
              <a:buFont typeface="Arial" panose="020B0604020202020204" pitchFamily="34" charset="0"/>
              <a:buChar char="•"/>
            </a:pPr>
            <a:r>
              <a:rPr lang="en-US" sz="2000" b="1" dirty="0">
                <a:solidFill>
                  <a:srgbClr val="000000"/>
                </a:solidFill>
              </a:rPr>
              <a:t>Click articles tab</a:t>
            </a:r>
          </a:p>
          <a:p>
            <a:pPr marL="342900" indent="-342900" algn="l" rtl="0">
              <a:spcBef>
                <a:spcPts val="600"/>
              </a:spcBef>
              <a:spcAft>
                <a:spcPts val="600"/>
              </a:spcAft>
              <a:buFont typeface="Arial" panose="020B0604020202020204" pitchFamily="34" charset="0"/>
              <a:buChar char="•"/>
            </a:pPr>
            <a:r>
              <a:rPr lang="en-US" sz="2000" b="1" i="0" u="none" strike="noStrike" dirty="0">
                <a:solidFill>
                  <a:srgbClr val="000000"/>
                </a:solidFill>
                <a:effectLst/>
              </a:rPr>
              <a:t>Click articles on site</a:t>
            </a:r>
            <a:endParaRPr lang="en-US" sz="2000" b="1" dirty="0">
              <a:solidFill>
                <a:srgbClr val="000000"/>
              </a:solidFill>
            </a:endParaRPr>
          </a:p>
          <a:p>
            <a:pPr marL="342900" indent="-342900" algn="l" rtl="0">
              <a:spcBef>
                <a:spcPts val="600"/>
              </a:spcBef>
              <a:spcAft>
                <a:spcPts val="600"/>
              </a:spcAft>
              <a:buFont typeface="Arial" panose="020B0604020202020204" pitchFamily="34" charset="0"/>
              <a:buChar char="•"/>
            </a:pPr>
            <a:r>
              <a:rPr lang="en-US" sz="2000" b="1" i="0" u="none" strike="noStrike" dirty="0">
                <a:solidFill>
                  <a:srgbClr val="000000"/>
                </a:solidFill>
                <a:effectLst/>
              </a:rPr>
              <a:t>Search for article you want to clone</a:t>
            </a:r>
            <a:endParaRPr lang="en-US" sz="24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Cloning Articles</a:t>
            </a:r>
            <a:endParaRPr sz="4000" dirty="0"/>
          </a:p>
        </p:txBody>
      </p:sp>
      <p:pic>
        <p:nvPicPr>
          <p:cNvPr id="4" name="Picture 3" descr="Graphical user interface, website&#10;&#10;Description automatically generated">
            <a:extLst>
              <a:ext uri="{FF2B5EF4-FFF2-40B4-BE49-F238E27FC236}">
                <a16:creationId xmlns:a16="http://schemas.microsoft.com/office/drawing/2014/main" id="{75042050-2FA9-A49F-587F-356A0C0547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1598" y="3000278"/>
            <a:ext cx="7513752" cy="2072558"/>
          </a:xfrm>
          <a:prstGeom prst="rect">
            <a:avLst/>
          </a:prstGeom>
          <a:ln>
            <a:solidFill>
              <a:schemeClr val="tx1"/>
            </a:solidFill>
          </a:ln>
        </p:spPr>
      </p:pic>
      <p:sp>
        <p:nvSpPr>
          <p:cNvPr id="7" name="Right Arrow 6">
            <a:extLst>
              <a:ext uri="{FF2B5EF4-FFF2-40B4-BE49-F238E27FC236}">
                <a16:creationId xmlns:a16="http://schemas.microsoft.com/office/drawing/2014/main" id="{EE3B985B-EC49-53EA-D99C-2F0C5C8FCF6D}"/>
              </a:ext>
            </a:extLst>
          </p:cNvPr>
          <p:cNvSpPr/>
          <p:nvPr/>
        </p:nvSpPr>
        <p:spPr>
          <a:xfrm>
            <a:off x="1823372" y="4205153"/>
            <a:ext cx="1823595" cy="66450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EA3672D5-2CB1-2C6E-CE3A-5530FB77D55D}"/>
              </a:ext>
            </a:extLst>
          </p:cNvPr>
          <p:cNvSpPr/>
          <p:nvPr/>
        </p:nvSpPr>
        <p:spPr>
          <a:xfrm>
            <a:off x="4868886" y="2892005"/>
            <a:ext cx="1680769" cy="73369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4575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48283"/>
            <a:ext cx="4572000" cy="3154710"/>
          </a:xfrm>
          <a:prstGeom prst="rect">
            <a:avLst/>
          </a:prstGeom>
          <a:noFill/>
        </p:spPr>
        <p:txBody>
          <a:bodyPr wrap="square" rtlCol="0">
            <a:spAutoFit/>
          </a:bodyPr>
          <a:lstStyle/>
          <a:p>
            <a:pPr algn="l" rtl="0" fontAlgn="base">
              <a:spcBef>
                <a:spcPts val="600"/>
              </a:spcBef>
              <a:spcAft>
                <a:spcPts val="600"/>
              </a:spcAft>
            </a:pPr>
            <a:r>
              <a:rPr lang="en-US" sz="2400" b="1" dirty="0">
                <a:solidFill>
                  <a:srgbClr val="000000"/>
                </a:solidFill>
              </a:rPr>
              <a:t>Two options</a:t>
            </a:r>
          </a:p>
          <a:p>
            <a:pPr marL="342900" indent="-342900" algn="l" rtl="0" fontAlgn="base">
              <a:spcBef>
                <a:spcPts val="600"/>
              </a:spcBef>
              <a:spcAft>
                <a:spcPts val="600"/>
              </a:spcAft>
              <a:buAutoNum type="arabicPeriod"/>
            </a:pPr>
            <a:r>
              <a:rPr lang="en-US" sz="2400" b="1" dirty="0">
                <a:solidFill>
                  <a:srgbClr val="000000"/>
                </a:solidFill>
              </a:rPr>
              <a:t>Click clone button</a:t>
            </a:r>
          </a:p>
          <a:p>
            <a:pPr marL="342900" indent="-342900" algn="l" rtl="0" fontAlgn="base">
              <a:spcBef>
                <a:spcPts val="600"/>
              </a:spcBef>
              <a:spcAft>
                <a:spcPts val="600"/>
              </a:spcAft>
              <a:buAutoNum type="arabicPeriod"/>
            </a:pPr>
            <a:r>
              <a:rPr lang="en-US" sz="2400" b="1" i="0" u="none" strike="noStrike" dirty="0">
                <a:solidFill>
                  <a:srgbClr val="000000"/>
                </a:solidFill>
                <a:effectLst/>
              </a:rPr>
              <a:t>Click button with magnifying glass and article will be copied into your site’s article page</a:t>
            </a:r>
          </a:p>
          <a:p>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Cloning Articles</a:t>
            </a:r>
            <a:endParaRPr sz="4000" dirty="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3FD26361-F52A-476A-C1FB-263E4CFB5E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3401" y="1455863"/>
            <a:ext cx="2080548" cy="2816352"/>
          </a:xfrm>
          <a:prstGeom prst="rect">
            <a:avLst/>
          </a:prstGeom>
          <a:ln>
            <a:solidFill>
              <a:schemeClr val="tx1"/>
            </a:solidFill>
          </a:ln>
        </p:spPr>
      </p:pic>
      <p:sp>
        <p:nvSpPr>
          <p:cNvPr id="7" name="Right Arrow 6">
            <a:extLst>
              <a:ext uri="{FF2B5EF4-FFF2-40B4-BE49-F238E27FC236}">
                <a16:creationId xmlns:a16="http://schemas.microsoft.com/office/drawing/2014/main" id="{437B78DC-8F18-6F88-718E-19B39D74943C}"/>
              </a:ext>
            </a:extLst>
          </p:cNvPr>
          <p:cNvSpPr/>
          <p:nvPr/>
        </p:nvSpPr>
        <p:spPr>
          <a:xfrm rot="16200000">
            <a:off x="5852147" y="3746541"/>
            <a:ext cx="1383056" cy="69314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4EC4E4C5-3CBE-AE23-ACD2-B1857E1CCF3C}"/>
              </a:ext>
            </a:extLst>
          </p:cNvPr>
          <p:cNvSpPr/>
          <p:nvPr/>
        </p:nvSpPr>
        <p:spPr>
          <a:xfrm>
            <a:off x="4133191" y="1800455"/>
            <a:ext cx="1554404" cy="79373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895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4970591"/>
          </a:xfrm>
          <a:prstGeom prst="rect">
            <a:avLst/>
          </a:prstGeom>
          <a:noFill/>
        </p:spPr>
        <p:txBody>
          <a:bodyPr wrap="square" rtlCol="0">
            <a:spAutoFit/>
          </a:bodyPr>
          <a:lstStyle/>
          <a:p>
            <a:pPr marL="342900" indent="-342900" algn="l" rtl="0">
              <a:spcBef>
                <a:spcPts val="600"/>
              </a:spcBef>
              <a:spcAft>
                <a:spcPts val="600"/>
              </a:spcAft>
              <a:buFont typeface="Arial" panose="020B0604020202020204" pitchFamily="34" charset="0"/>
              <a:buChar char="•"/>
            </a:pPr>
            <a:r>
              <a:rPr lang="en-US" sz="2400" b="1" i="0" u="none" strike="noStrike" dirty="0">
                <a:solidFill>
                  <a:srgbClr val="000000"/>
                </a:solidFill>
                <a:effectLst/>
              </a:rPr>
              <a:t>Before publishing, update the article to be specific to your town (if applicable) and post the story into the appropriate section.</a:t>
            </a:r>
          </a:p>
          <a:p>
            <a:pPr marL="342900" indent="-342900" algn="l" rtl="0">
              <a:spcBef>
                <a:spcPts val="600"/>
              </a:spcBef>
              <a:spcAft>
                <a:spcPts val="600"/>
              </a:spcAft>
              <a:buFont typeface="Arial" panose="020B0604020202020204" pitchFamily="34" charset="0"/>
              <a:buChar char="•"/>
            </a:pPr>
            <a:r>
              <a:rPr lang="en-US" sz="2400" b="1" i="0" u="none" strike="noStrike" dirty="0">
                <a:solidFill>
                  <a:srgbClr val="000000"/>
                </a:solidFill>
                <a:effectLst/>
              </a:rPr>
              <a:t>When cloning, you must use the original author’s byline, unless you edit/make changes to the story. </a:t>
            </a:r>
          </a:p>
          <a:p>
            <a:pPr marL="800100" lvl="1" indent="-342900">
              <a:spcBef>
                <a:spcPts val="600"/>
              </a:spcBef>
              <a:spcAft>
                <a:spcPts val="600"/>
              </a:spcAft>
              <a:buFont typeface="Arial" panose="020B0604020202020204" pitchFamily="34" charset="0"/>
              <a:buChar char="•"/>
            </a:pPr>
            <a:r>
              <a:rPr lang="en-US" sz="2400" b="1" i="0" u="none" strike="noStrike" dirty="0">
                <a:solidFill>
                  <a:srgbClr val="000000"/>
                </a:solidFill>
                <a:effectLst/>
              </a:rPr>
              <a:t>This includes adding pictures, changing the headline and any edits made to the body of the article.</a:t>
            </a:r>
          </a:p>
          <a:p>
            <a:pPr marL="342900" indent="-342900" algn="l" rtl="0">
              <a:spcBef>
                <a:spcPts val="600"/>
              </a:spcBef>
              <a:spcAft>
                <a:spcPts val="600"/>
              </a:spcAft>
              <a:buFont typeface="Arial" panose="020B0604020202020204" pitchFamily="34" charset="0"/>
              <a:buChar char="•"/>
            </a:pPr>
            <a:r>
              <a:rPr lang="en-US" sz="2400" b="1" i="0" u="none" strike="noStrike" dirty="0">
                <a:solidFill>
                  <a:srgbClr val="000000"/>
                </a:solidFill>
                <a:effectLst/>
              </a:rPr>
              <a:t>Consult the original reporter if you have questions regarding potential changes.</a:t>
            </a:r>
          </a:p>
          <a:p>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Cloning Articles</a:t>
            </a:r>
            <a:endParaRPr sz="4000" dirty="0"/>
          </a:p>
        </p:txBody>
      </p:sp>
    </p:spTree>
    <p:extLst>
      <p:ext uri="{BB962C8B-B14F-4D97-AF65-F5344CB8AC3E}">
        <p14:creationId xmlns:p14="http://schemas.microsoft.com/office/powerpoint/2010/main" val="3154705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90951"/>
            <a:ext cx="9037674" cy="3524042"/>
          </a:xfrm>
          <a:prstGeom prst="rect">
            <a:avLst/>
          </a:prstGeom>
          <a:noFill/>
        </p:spPr>
        <p:txBody>
          <a:bodyPr wrap="square" rtlCol="0">
            <a:spAutoFit/>
          </a:bodyPr>
          <a:lstStyle/>
          <a:p>
            <a:pPr algn="l" rtl="0" fontAlgn="base">
              <a:spcBef>
                <a:spcPts val="600"/>
              </a:spcBef>
              <a:spcAft>
                <a:spcPts val="600"/>
              </a:spcAft>
            </a:pPr>
            <a:r>
              <a:rPr lang="en-US" sz="2400" b="1" i="0" u="none" strike="noStrike" dirty="0">
                <a:solidFill>
                  <a:srgbClr val="000000"/>
                </a:solidFill>
                <a:effectLst/>
              </a:rPr>
              <a:t>Two ways:</a:t>
            </a:r>
          </a:p>
          <a:p>
            <a:pPr marL="342900" indent="-342900" algn="l" rtl="0" fontAlgn="base">
              <a:spcBef>
                <a:spcPts val="600"/>
              </a:spcBef>
              <a:spcAft>
                <a:spcPts val="600"/>
              </a:spcAft>
              <a:buFont typeface="Arial" panose="020B0604020202020204" pitchFamily="34" charset="0"/>
              <a:buChar char="•"/>
            </a:pPr>
            <a:r>
              <a:rPr lang="en-US" sz="2400" b="1" dirty="0">
                <a:solidFill>
                  <a:srgbClr val="000000"/>
                </a:solidFill>
              </a:rPr>
              <a:t>Articles tab, click new article</a:t>
            </a:r>
          </a:p>
          <a:p>
            <a:pPr marL="342900" indent="-342900" algn="l" rtl="0" fontAlgn="base">
              <a:spcBef>
                <a:spcPts val="600"/>
              </a:spcBef>
              <a:spcAft>
                <a:spcPts val="600"/>
              </a:spcAft>
              <a:buFont typeface="Arial" panose="020B0604020202020204" pitchFamily="34" charset="0"/>
              <a:buChar char="•"/>
            </a:pPr>
            <a:r>
              <a:rPr lang="en-US" sz="2400" b="1" dirty="0">
                <a:solidFill>
                  <a:srgbClr val="000000"/>
                </a:solidFill>
              </a:rPr>
              <a:t>Click +New Article above articles dashboard</a:t>
            </a:r>
            <a:br>
              <a:rPr lang="en-US" dirty="0"/>
            </a:br>
            <a:br>
              <a:rPr lang="en-US" dirty="0"/>
            </a:br>
            <a:endParaRPr lang="en-US" b="0" i="0" u="none" strike="noStrike" dirty="0">
              <a:solidFill>
                <a:srgbClr val="000000"/>
              </a:solidFill>
              <a:effectLst/>
            </a:endParaRPr>
          </a:p>
          <a:p>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an Article</a:t>
            </a:r>
            <a:endParaRPr sz="4000" dirty="0"/>
          </a:p>
        </p:txBody>
      </p:sp>
      <p:pic>
        <p:nvPicPr>
          <p:cNvPr id="4" name="Picture 3" descr="Timeline&#10;&#10;Description automatically generated with low confidence">
            <a:extLst>
              <a:ext uri="{FF2B5EF4-FFF2-40B4-BE49-F238E27FC236}">
                <a16:creationId xmlns:a16="http://schemas.microsoft.com/office/drawing/2014/main" id="{BDD8CAFB-64CB-83EE-DA33-7CB7CE7DCD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6836" y="2688419"/>
            <a:ext cx="3650328" cy="66005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17FAA64-E83B-F7F2-AB33-E43F4F2F6E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08" y="3407723"/>
            <a:ext cx="6016658" cy="1637474"/>
          </a:xfrm>
          <a:prstGeom prst="rect">
            <a:avLst/>
          </a:prstGeom>
          <a:ln>
            <a:solidFill>
              <a:schemeClr val="tx1"/>
            </a:solidFill>
          </a:ln>
        </p:spPr>
      </p:pic>
      <p:sp>
        <p:nvSpPr>
          <p:cNvPr id="8" name="Right Arrow 7">
            <a:extLst>
              <a:ext uri="{FF2B5EF4-FFF2-40B4-BE49-F238E27FC236}">
                <a16:creationId xmlns:a16="http://schemas.microsoft.com/office/drawing/2014/main" id="{2BAA7101-5EE1-2154-C488-B61007965567}"/>
              </a:ext>
            </a:extLst>
          </p:cNvPr>
          <p:cNvSpPr/>
          <p:nvPr/>
        </p:nvSpPr>
        <p:spPr>
          <a:xfrm>
            <a:off x="4580240" y="4150284"/>
            <a:ext cx="2273249" cy="61859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F0BB7A9E-27B4-859F-5AA4-BBE487047EBB}"/>
              </a:ext>
            </a:extLst>
          </p:cNvPr>
          <p:cNvSpPr/>
          <p:nvPr/>
        </p:nvSpPr>
        <p:spPr>
          <a:xfrm rot="10800000">
            <a:off x="5227661" y="2759688"/>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7400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846659"/>
          </a:xfrm>
          <a:prstGeom prst="rect">
            <a:avLst/>
          </a:prstGeom>
          <a:noFill/>
        </p:spPr>
        <p:txBody>
          <a:bodyPr wrap="square" rtlCol="0">
            <a:spAutoFit/>
          </a:bodyPr>
          <a:lstStyle/>
          <a:p>
            <a:pPr algn="l" rtl="0">
              <a:spcBef>
                <a:spcPts val="600"/>
              </a:spcBef>
              <a:spcAft>
                <a:spcPts val="600"/>
              </a:spcAft>
            </a:pPr>
            <a:r>
              <a:rPr lang="en-US" sz="2400" b="1" i="0" u="none" strike="noStrike" dirty="0">
                <a:solidFill>
                  <a:srgbClr val="000000"/>
                </a:solidFill>
                <a:effectLst/>
              </a:rPr>
              <a:t>Fill in all the relevant information, including headline and byline.</a:t>
            </a:r>
            <a:br>
              <a:rPr lang="en-US" dirty="0"/>
            </a:b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an Article</a:t>
            </a:r>
            <a:endParaRPr lang="en-US" sz="4000" dirty="0"/>
          </a:p>
        </p:txBody>
      </p:sp>
      <p:pic>
        <p:nvPicPr>
          <p:cNvPr id="4" name="Picture 3" descr="Graphical user interface, text, application, email, Teams&#10;&#10;Description automatically generated">
            <a:extLst>
              <a:ext uri="{FF2B5EF4-FFF2-40B4-BE49-F238E27FC236}">
                <a16:creationId xmlns:a16="http://schemas.microsoft.com/office/drawing/2014/main" id="{15F9E182-2379-A822-1718-D717BE1187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3660" y="2106278"/>
            <a:ext cx="6490355" cy="2763378"/>
          </a:xfrm>
          <a:prstGeom prst="rect">
            <a:avLst/>
          </a:prstGeom>
          <a:ln>
            <a:solidFill>
              <a:schemeClr val="tx1"/>
            </a:solidFill>
          </a:ln>
        </p:spPr>
      </p:pic>
    </p:spTree>
    <p:extLst>
      <p:ext uri="{BB962C8B-B14F-4D97-AF65-F5344CB8AC3E}">
        <p14:creationId xmlns:p14="http://schemas.microsoft.com/office/powerpoint/2010/main" val="2814366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72097"/>
            <a:ext cx="9037674" cy="1354217"/>
          </a:xfrm>
          <a:prstGeom prst="rect">
            <a:avLst/>
          </a:prstGeom>
          <a:noFill/>
        </p:spPr>
        <p:txBody>
          <a:bodyPr wrap="square" rtlCol="0">
            <a:spAutoFit/>
          </a:bodyPr>
          <a:lstStyle/>
          <a:p>
            <a:pPr algn="l" rtl="0">
              <a:spcBef>
                <a:spcPts val="600"/>
              </a:spcBef>
              <a:spcAft>
                <a:spcPts val="600"/>
              </a:spcAft>
            </a:pPr>
            <a:r>
              <a:rPr lang="en-US" sz="2400" b="1" i="0" u="none" strike="noStrike" dirty="0">
                <a:solidFill>
                  <a:srgbClr val="000000"/>
                </a:solidFill>
                <a:effectLst/>
              </a:rPr>
              <a:t>For the headline, the first letter of each major word should be capitalized (but not words such as “a” “of” “and” etc.). </a:t>
            </a:r>
          </a:p>
          <a:p>
            <a:pPr algn="l" rtl="0">
              <a:spcBef>
                <a:spcPts val="600"/>
              </a:spcBef>
              <a:spcAft>
                <a:spcPts val="600"/>
              </a:spcAft>
            </a:pPr>
            <a:r>
              <a:rPr lang="en-US" sz="2400" b="1" i="0" u="none" strike="noStrike" dirty="0">
                <a:solidFill>
                  <a:srgbClr val="000000"/>
                </a:solidFill>
                <a:effectLst/>
              </a:rPr>
              <a:t>You can also enter a subheading for your article.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an Article</a:t>
            </a:r>
            <a:endParaRPr lang="en-US" sz="4000" dirty="0"/>
          </a:p>
        </p:txBody>
      </p:sp>
      <p:pic>
        <p:nvPicPr>
          <p:cNvPr id="3" name="Picture 2" descr="Graphical user interface, text, application, email, Teams&#10;&#10;Description automatically generated">
            <a:extLst>
              <a:ext uri="{FF2B5EF4-FFF2-40B4-BE49-F238E27FC236}">
                <a16:creationId xmlns:a16="http://schemas.microsoft.com/office/drawing/2014/main" id="{0DA4FC76-8D20-0522-7F00-B9352E3B0F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4426" y="2959786"/>
            <a:ext cx="4795148" cy="2041615"/>
          </a:xfrm>
          <a:prstGeom prst="rect">
            <a:avLst/>
          </a:prstGeom>
          <a:ln>
            <a:solidFill>
              <a:schemeClr val="tx1"/>
            </a:solidFill>
          </a:ln>
        </p:spPr>
      </p:pic>
      <p:sp>
        <p:nvSpPr>
          <p:cNvPr id="4" name="Right Arrow 3">
            <a:extLst>
              <a:ext uri="{FF2B5EF4-FFF2-40B4-BE49-F238E27FC236}">
                <a16:creationId xmlns:a16="http://schemas.microsoft.com/office/drawing/2014/main" id="{CD2EDAEC-7091-DFA7-55D0-62CF36EC6DAE}"/>
              </a:ext>
            </a:extLst>
          </p:cNvPr>
          <p:cNvSpPr/>
          <p:nvPr/>
        </p:nvSpPr>
        <p:spPr>
          <a:xfrm>
            <a:off x="803597" y="3224567"/>
            <a:ext cx="1507359" cy="62935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FE596066-3F63-816B-EEAE-4F56287B5690}"/>
              </a:ext>
            </a:extLst>
          </p:cNvPr>
          <p:cNvSpPr/>
          <p:nvPr/>
        </p:nvSpPr>
        <p:spPr>
          <a:xfrm>
            <a:off x="803597" y="3853921"/>
            <a:ext cx="1507359" cy="62935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0228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90951"/>
            <a:ext cx="9037674" cy="4078039"/>
          </a:xfrm>
          <a:prstGeom prst="rect">
            <a:avLst/>
          </a:prstGeom>
          <a:noFill/>
        </p:spPr>
        <p:txBody>
          <a:bodyPr wrap="square" rtlCol="0">
            <a:spAutoFit/>
          </a:bodyPr>
          <a:lstStyle/>
          <a:p>
            <a:pPr algn="l" rtl="0">
              <a:spcBef>
                <a:spcPts val="600"/>
              </a:spcBef>
              <a:spcAft>
                <a:spcPts val="600"/>
              </a:spcAft>
            </a:pPr>
            <a:r>
              <a:rPr lang="en-US" sz="2000" b="1" i="0" u="none" strike="noStrike" dirty="0">
                <a:solidFill>
                  <a:srgbClr val="000000"/>
                </a:solidFill>
                <a:effectLst/>
              </a:rPr>
              <a:t>The byline is the name of the reporter who wrote the story. If it’s a rewritten.     press release you’re posting as a news story, use “TAPinto [your town] Staff”. </a:t>
            </a:r>
          </a:p>
          <a:p>
            <a:pPr algn="l" rtl="0">
              <a:spcBef>
                <a:spcPts val="600"/>
              </a:spcBef>
              <a:spcAft>
                <a:spcPts val="600"/>
              </a:spcAft>
            </a:pPr>
            <a:r>
              <a:rPr lang="en-US" sz="2000" b="1" i="0" u="none" strike="noStrike" dirty="0">
                <a:solidFill>
                  <a:srgbClr val="000000"/>
                </a:solidFill>
                <a:effectLst/>
              </a:rPr>
              <a:t>When posting a press release, the byline should be the name of the person who sent the release, or if you don’t have someone’s name, the name of the organization that sent it.</a:t>
            </a:r>
          </a:p>
          <a:p>
            <a:br>
              <a:rPr lang="en-US" dirty="0"/>
            </a:br>
            <a:br>
              <a:rPr lang="en-US" dirty="0"/>
            </a:br>
            <a:br>
              <a:rPr lang="en-US" dirty="0"/>
            </a:b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an Article</a:t>
            </a:r>
            <a:endParaRPr lang="en-US" sz="4000" dirty="0"/>
          </a:p>
        </p:txBody>
      </p:sp>
      <p:pic>
        <p:nvPicPr>
          <p:cNvPr id="3" name="Picture 2" descr="Graphical user interface, text, application, email, Teams&#10;&#10;Description automatically generated">
            <a:extLst>
              <a:ext uri="{FF2B5EF4-FFF2-40B4-BE49-F238E27FC236}">
                <a16:creationId xmlns:a16="http://schemas.microsoft.com/office/drawing/2014/main" id="{F04222B8-7D60-D325-8553-8FE236BDCE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1264" y="2969213"/>
            <a:ext cx="4795148" cy="2041615"/>
          </a:xfrm>
          <a:prstGeom prst="rect">
            <a:avLst/>
          </a:prstGeom>
          <a:ln>
            <a:solidFill>
              <a:schemeClr val="tx1"/>
            </a:solidFill>
          </a:ln>
        </p:spPr>
      </p:pic>
      <p:sp>
        <p:nvSpPr>
          <p:cNvPr id="7" name="Right Arrow 6">
            <a:extLst>
              <a:ext uri="{FF2B5EF4-FFF2-40B4-BE49-F238E27FC236}">
                <a16:creationId xmlns:a16="http://schemas.microsoft.com/office/drawing/2014/main" id="{8358845F-6FDE-BA45-A1BA-125A86D05B31}"/>
              </a:ext>
            </a:extLst>
          </p:cNvPr>
          <p:cNvSpPr/>
          <p:nvPr/>
        </p:nvSpPr>
        <p:spPr>
          <a:xfrm>
            <a:off x="720229" y="4052549"/>
            <a:ext cx="1507359" cy="62935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0744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19231"/>
            <a:ext cx="9037674" cy="3585597"/>
          </a:xfrm>
          <a:prstGeom prst="rect">
            <a:avLst/>
          </a:prstGeom>
          <a:noFill/>
        </p:spPr>
        <p:txBody>
          <a:bodyPr wrap="square" rtlCol="0">
            <a:spAutoFit/>
          </a:bodyPr>
          <a:lstStyle/>
          <a:p>
            <a:pPr algn="l" rtl="0">
              <a:spcBef>
                <a:spcPts val="600"/>
              </a:spcBef>
              <a:spcAft>
                <a:spcPts val="600"/>
              </a:spcAft>
            </a:pPr>
            <a:r>
              <a:rPr lang="en-US" sz="2400" b="1" i="0" u="none" strike="noStrike" dirty="0">
                <a:solidFill>
                  <a:srgbClr val="000000"/>
                </a:solidFill>
                <a:effectLst/>
              </a:rPr>
              <a:t>If you wish to set an article as the top story in Enews, check the box under the Title section. Check off approved and </a:t>
            </a:r>
            <a:r>
              <a:rPr lang="en-US" sz="2400" b="1" dirty="0">
                <a:solidFill>
                  <a:srgbClr val="000000"/>
                </a:solidFill>
              </a:rPr>
              <a:t>p</a:t>
            </a:r>
            <a:r>
              <a:rPr lang="en-US" sz="2400" b="1" i="0" u="none" strike="noStrike" dirty="0">
                <a:solidFill>
                  <a:srgbClr val="000000"/>
                </a:solidFill>
                <a:effectLst/>
              </a:rPr>
              <a:t>ublished. </a:t>
            </a:r>
          </a:p>
          <a:p>
            <a:pPr algn="l" rtl="0">
              <a:spcBef>
                <a:spcPts val="0"/>
              </a:spcBef>
              <a:spcAft>
                <a:spcPts val="0"/>
              </a:spcAft>
            </a:pPr>
            <a:r>
              <a:rPr lang="en-US" sz="2400" b="1" i="0" u="none" strike="noStrike" dirty="0">
                <a:solidFill>
                  <a:srgbClr val="000000"/>
                </a:solidFill>
                <a:effectLst/>
              </a:rPr>
              <a:t>If you are going to send out a news alert to your subscribers, you can customize the subject line in this field.</a:t>
            </a:r>
          </a:p>
          <a:p>
            <a:br>
              <a:rPr lang="en-US" dirty="0"/>
            </a:br>
            <a:br>
              <a:rPr lang="en-US" dirty="0"/>
            </a:b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an Article</a:t>
            </a:r>
            <a:endParaRPr lang="en-US" sz="4000" dirty="0"/>
          </a:p>
        </p:txBody>
      </p:sp>
      <p:pic>
        <p:nvPicPr>
          <p:cNvPr id="3" name="Picture 2" descr="Graphical user interface, text, application, email, Teams&#10;&#10;Description automatically generated">
            <a:extLst>
              <a:ext uri="{FF2B5EF4-FFF2-40B4-BE49-F238E27FC236}">
                <a16:creationId xmlns:a16="http://schemas.microsoft.com/office/drawing/2014/main" id="{BC9521A3-1083-A422-3B8E-0E1A7DDF0E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4426" y="2959786"/>
            <a:ext cx="4795148" cy="2041615"/>
          </a:xfrm>
          <a:prstGeom prst="rect">
            <a:avLst/>
          </a:prstGeom>
          <a:ln>
            <a:solidFill>
              <a:schemeClr val="tx1"/>
            </a:solidFill>
          </a:ln>
        </p:spPr>
      </p:pic>
      <p:sp>
        <p:nvSpPr>
          <p:cNvPr id="8" name="Right Arrow 7">
            <a:extLst>
              <a:ext uri="{FF2B5EF4-FFF2-40B4-BE49-F238E27FC236}">
                <a16:creationId xmlns:a16="http://schemas.microsoft.com/office/drawing/2014/main" id="{F48CAE6A-E73C-5E09-71F8-E058AE195134}"/>
              </a:ext>
            </a:extLst>
          </p:cNvPr>
          <p:cNvSpPr/>
          <p:nvPr/>
        </p:nvSpPr>
        <p:spPr>
          <a:xfrm>
            <a:off x="831876" y="4372047"/>
            <a:ext cx="1507359" cy="62935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4AD05666-F141-4D5D-CD23-CB33544B29BE}"/>
              </a:ext>
            </a:extLst>
          </p:cNvPr>
          <p:cNvSpPr/>
          <p:nvPr/>
        </p:nvSpPr>
        <p:spPr>
          <a:xfrm>
            <a:off x="1585556" y="3537182"/>
            <a:ext cx="1507359" cy="62935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8831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9805"/>
            <a:ext cx="9037674" cy="2554545"/>
          </a:xfrm>
          <a:prstGeom prst="rect">
            <a:avLst/>
          </a:prstGeom>
          <a:noFill/>
        </p:spPr>
        <p:txBody>
          <a:bodyPr wrap="square" rtlCol="0">
            <a:spAutoFit/>
          </a:bodyPr>
          <a:lstStyle/>
          <a:p>
            <a:pPr algn="l" rtl="0">
              <a:spcBef>
                <a:spcPts val="600"/>
              </a:spcBef>
              <a:spcAft>
                <a:spcPts val="600"/>
              </a:spcAft>
            </a:pPr>
            <a:r>
              <a:rPr lang="en-US" sz="2000" b="1" i="0" u="none" strike="noStrike" dirty="0">
                <a:solidFill>
                  <a:srgbClr val="000000"/>
                </a:solidFill>
                <a:effectLst/>
              </a:rPr>
              <a:t>The Article Description area is where you will upload the actual words.</a:t>
            </a:r>
          </a:p>
          <a:p>
            <a:pPr algn="l" rtl="0">
              <a:spcBef>
                <a:spcPts val="600"/>
              </a:spcBef>
              <a:spcAft>
                <a:spcPts val="600"/>
              </a:spcAft>
            </a:pPr>
            <a:r>
              <a:rPr lang="en-US" sz="2000" b="1" i="0" u="none" strike="noStrike" dirty="0">
                <a:solidFill>
                  <a:srgbClr val="000000"/>
                </a:solidFill>
                <a:effectLst/>
              </a:rPr>
              <a:t>It is highly recommended that articles be written in a word processor on your computer so that you always have a copy of the article. </a:t>
            </a:r>
            <a:br>
              <a:rPr lang="en-US" dirty="0"/>
            </a:b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an Article</a:t>
            </a:r>
            <a:endParaRPr lang="en-US" sz="4000" dirty="0"/>
          </a:p>
        </p:txBody>
      </p:sp>
      <p:pic>
        <p:nvPicPr>
          <p:cNvPr id="4" name="Picture 3" descr="Graphical user interface, application&#10;&#10;Description automatically generated">
            <a:extLst>
              <a:ext uri="{FF2B5EF4-FFF2-40B4-BE49-F238E27FC236}">
                <a16:creationId xmlns:a16="http://schemas.microsoft.com/office/drawing/2014/main" id="{4147D4C7-253A-E812-1331-6E9312E220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2601" y="2378749"/>
            <a:ext cx="3498798" cy="2661662"/>
          </a:xfrm>
          <a:prstGeom prst="rect">
            <a:avLst/>
          </a:prstGeom>
          <a:ln>
            <a:solidFill>
              <a:schemeClr val="tx1"/>
            </a:solidFill>
          </a:ln>
        </p:spPr>
      </p:pic>
    </p:spTree>
    <p:extLst>
      <p:ext uri="{BB962C8B-B14F-4D97-AF65-F5344CB8AC3E}">
        <p14:creationId xmlns:p14="http://schemas.microsoft.com/office/powerpoint/2010/main" val="232929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384995"/>
          </a:xfrm>
          <a:prstGeom prst="rect">
            <a:avLst/>
          </a:prstGeom>
          <a:noFill/>
        </p:spPr>
        <p:txBody>
          <a:bodyPr wrap="square" rtlCol="0">
            <a:spAutoFit/>
          </a:bodyPr>
          <a:lstStyle/>
          <a:p>
            <a:pPr algn="l" rtl="0">
              <a:spcBef>
                <a:spcPts val="600"/>
              </a:spcBef>
              <a:spcAft>
                <a:spcPts val="600"/>
              </a:spcAft>
            </a:pPr>
            <a:r>
              <a:rPr lang="en-US" sz="2800" b="1" i="0" u="none" strike="noStrike" dirty="0">
                <a:solidFill>
                  <a:srgbClr val="000000"/>
                </a:solidFill>
                <a:effectLst/>
              </a:rPr>
              <a:t>The Article Description area has tools that resemble those in Microsoft Office. You can bold, underline and italicize text, custom align, hyperlink and create outlines.  </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an Article</a:t>
            </a:r>
            <a:endParaRPr lang="en-US" sz="4000" dirty="0"/>
          </a:p>
        </p:txBody>
      </p:sp>
      <p:pic>
        <p:nvPicPr>
          <p:cNvPr id="7" name="Picture 6" descr="Graphical user interface&#10;&#10;Description automatically generated">
            <a:extLst>
              <a:ext uri="{FF2B5EF4-FFF2-40B4-BE49-F238E27FC236}">
                <a16:creationId xmlns:a16="http://schemas.microsoft.com/office/drawing/2014/main" id="{5AE29D50-F5E3-5370-E31F-5B0BE68A9D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2958314"/>
            <a:ext cx="7772400" cy="1160971"/>
          </a:xfrm>
          <a:prstGeom prst="rect">
            <a:avLst/>
          </a:prstGeom>
          <a:ln>
            <a:solidFill>
              <a:schemeClr val="tx1"/>
            </a:solidFill>
          </a:ln>
        </p:spPr>
      </p:pic>
    </p:spTree>
    <p:extLst>
      <p:ext uri="{BB962C8B-B14F-4D97-AF65-F5344CB8AC3E}">
        <p14:creationId xmlns:p14="http://schemas.microsoft.com/office/powerpoint/2010/main" val="3895976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Tour of the Front End</a:t>
            </a:r>
            <a:endParaRPr sz="5400" dirty="0"/>
          </a:p>
        </p:txBody>
      </p:sp>
      <p:sp>
        <p:nvSpPr>
          <p:cNvPr id="7" name="TextBox 6">
            <a:extLst>
              <a:ext uri="{FF2B5EF4-FFF2-40B4-BE49-F238E27FC236}">
                <a16:creationId xmlns:a16="http://schemas.microsoft.com/office/drawing/2014/main" id="{28CAB9FD-4BC1-3045-AE3C-270ECD31721F}"/>
              </a:ext>
            </a:extLst>
          </p:cNvPr>
          <p:cNvSpPr txBox="1"/>
          <p:nvPr/>
        </p:nvSpPr>
        <p:spPr>
          <a:xfrm>
            <a:off x="0" y="1257258"/>
            <a:ext cx="3667800" cy="2123658"/>
          </a:xfrm>
          <a:prstGeom prst="rect">
            <a:avLst/>
          </a:prstGeom>
          <a:noFill/>
        </p:spPr>
        <p:txBody>
          <a:bodyPr wrap="square">
            <a:spAutoFit/>
          </a:bodyPr>
          <a:lstStyle/>
          <a:p>
            <a:pPr algn="l" rtl="0">
              <a:spcBef>
                <a:spcPts val="2400"/>
              </a:spcBef>
              <a:spcAft>
                <a:spcPts val="0"/>
              </a:spcAft>
            </a:pPr>
            <a:r>
              <a:rPr lang="en-US" sz="4400" b="1" dirty="0"/>
              <a:t>What is Customizable                                                                        for Each Site</a:t>
            </a:r>
          </a:p>
        </p:txBody>
      </p:sp>
      <p:pic>
        <p:nvPicPr>
          <p:cNvPr id="8" name="Picture 7" descr="Graphical user interface, website&#10;&#10;Description automatically generated">
            <a:extLst>
              <a:ext uri="{FF2B5EF4-FFF2-40B4-BE49-F238E27FC236}">
                <a16:creationId xmlns:a16="http://schemas.microsoft.com/office/drawing/2014/main" id="{8C6A37CA-3171-3C79-03C9-C03E382D58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8688" y="1257258"/>
            <a:ext cx="2471782" cy="3886242"/>
          </a:xfrm>
          <a:prstGeom prst="rect">
            <a:avLst/>
          </a:prstGeom>
          <a:ln>
            <a:solidFill>
              <a:schemeClr val="tx1"/>
            </a:solidFill>
          </a:ln>
        </p:spPr>
      </p:pic>
      <p:sp>
        <p:nvSpPr>
          <p:cNvPr id="9" name="Right Arrow 8">
            <a:extLst>
              <a:ext uri="{FF2B5EF4-FFF2-40B4-BE49-F238E27FC236}">
                <a16:creationId xmlns:a16="http://schemas.microsoft.com/office/drawing/2014/main" id="{A2540341-AFA1-91F9-1E39-A41169917D39}"/>
              </a:ext>
            </a:extLst>
          </p:cNvPr>
          <p:cNvSpPr/>
          <p:nvPr/>
        </p:nvSpPr>
        <p:spPr>
          <a:xfrm>
            <a:off x="3594142" y="1166777"/>
            <a:ext cx="1460887" cy="75016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Arrow 3">
            <a:extLst>
              <a:ext uri="{FF2B5EF4-FFF2-40B4-BE49-F238E27FC236}">
                <a16:creationId xmlns:a16="http://schemas.microsoft.com/office/drawing/2014/main" id="{16231B86-278E-B98A-AAB3-51092A8D944F}"/>
              </a:ext>
            </a:extLst>
          </p:cNvPr>
          <p:cNvSpPr/>
          <p:nvPr/>
        </p:nvSpPr>
        <p:spPr>
          <a:xfrm>
            <a:off x="3667801" y="2780064"/>
            <a:ext cx="1460887" cy="75016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a:extLst>
              <a:ext uri="{FF2B5EF4-FFF2-40B4-BE49-F238E27FC236}">
                <a16:creationId xmlns:a16="http://schemas.microsoft.com/office/drawing/2014/main" id="{F69E8682-0B82-A7A1-E5CE-4D406EE8F7CB}"/>
              </a:ext>
            </a:extLst>
          </p:cNvPr>
          <p:cNvSpPr/>
          <p:nvPr/>
        </p:nvSpPr>
        <p:spPr>
          <a:xfrm>
            <a:off x="3667800" y="3335705"/>
            <a:ext cx="1460887" cy="75016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3325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3308598"/>
          </a:xfrm>
          <a:prstGeom prst="rect">
            <a:avLst/>
          </a:prstGeom>
          <a:noFill/>
        </p:spPr>
        <p:txBody>
          <a:bodyPr wrap="square" rtlCol="0">
            <a:spAutoFit/>
          </a:bodyPr>
          <a:lstStyle/>
          <a:p>
            <a:pPr algn="l" rtl="0">
              <a:spcBef>
                <a:spcPts val="600"/>
              </a:spcBef>
              <a:spcAft>
                <a:spcPts val="600"/>
              </a:spcAft>
            </a:pPr>
            <a:r>
              <a:rPr lang="en-US" sz="2400" b="1" i="0" u="none" strike="noStrike" dirty="0">
                <a:solidFill>
                  <a:srgbClr val="000000"/>
                </a:solidFill>
                <a:effectLst/>
              </a:rPr>
              <a:t>If you’re cutting and pasting from a Word document, there are also special pasting tools on the second row of tools. Click on the little Word icon and paste the text into the popup box. This will automatically format the text to our </a:t>
            </a:r>
            <a:r>
              <a:rPr lang="en-US" sz="2400" b="1" dirty="0">
                <a:solidFill>
                  <a:srgbClr val="000000"/>
                </a:solidFill>
              </a:rPr>
              <a:t>design.</a:t>
            </a:r>
            <a:endParaRPr lang="en-US" sz="2400" b="1" i="0" u="none" strike="noStrike" dirty="0">
              <a:solidFill>
                <a:srgbClr val="000000"/>
              </a:solidFill>
              <a:effectLst/>
            </a:endParaRPr>
          </a:p>
          <a:p>
            <a:br>
              <a:rPr lang="en-US" dirty="0"/>
            </a:b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Creating an Article</a:t>
            </a:r>
            <a:endParaRPr lang="en-US" sz="4000" dirty="0"/>
          </a:p>
        </p:txBody>
      </p:sp>
      <p:pic>
        <p:nvPicPr>
          <p:cNvPr id="3" name="Picture 2" descr="Graphical user interface&#10;&#10;Description automatically generated">
            <a:extLst>
              <a:ext uri="{FF2B5EF4-FFF2-40B4-BE49-F238E27FC236}">
                <a16:creationId xmlns:a16="http://schemas.microsoft.com/office/drawing/2014/main" id="{CA0A7D63-35E8-B915-FF52-673646674A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2958314"/>
            <a:ext cx="7772400" cy="1160971"/>
          </a:xfrm>
          <a:prstGeom prst="rect">
            <a:avLst/>
          </a:prstGeom>
          <a:ln>
            <a:solidFill>
              <a:schemeClr val="tx1"/>
            </a:solidFill>
          </a:ln>
        </p:spPr>
      </p:pic>
      <p:sp>
        <p:nvSpPr>
          <p:cNvPr id="4" name="Right Arrow 3">
            <a:extLst>
              <a:ext uri="{FF2B5EF4-FFF2-40B4-BE49-F238E27FC236}">
                <a16:creationId xmlns:a16="http://schemas.microsoft.com/office/drawing/2014/main" id="{3D55EDB1-ABAB-7CC8-2259-17DF1A8A6740}"/>
              </a:ext>
            </a:extLst>
          </p:cNvPr>
          <p:cNvSpPr/>
          <p:nvPr/>
        </p:nvSpPr>
        <p:spPr>
          <a:xfrm rot="16200000">
            <a:off x="1443420" y="4040739"/>
            <a:ext cx="988970" cy="68543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306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0378"/>
            <a:ext cx="4737306" cy="3970318"/>
          </a:xfrm>
          <a:prstGeom prst="rect">
            <a:avLst/>
          </a:prstGeom>
          <a:noFill/>
        </p:spPr>
        <p:txBody>
          <a:bodyPr wrap="square" rtlCol="0">
            <a:spAutoFit/>
          </a:bodyPr>
          <a:lstStyle/>
          <a:p>
            <a:pPr algn="l" rtl="0">
              <a:spcBef>
                <a:spcPts val="600"/>
              </a:spcBef>
              <a:spcAft>
                <a:spcPts val="600"/>
              </a:spcAft>
            </a:pPr>
            <a:r>
              <a:rPr lang="en-US" sz="1600" b="1" i="0" u="none" strike="noStrike" dirty="0">
                <a:solidFill>
                  <a:srgbClr val="000000"/>
                </a:solidFill>
                <a:effectLst/>
              </a:rPr>
              <a:t>Photos &amp; Videos section </a:t>
            </a:r>
          </a:p>
          <a:p>
            <a:pPr marL="285750" indent="-285750" algn="l" rtl="0">
              <a:spcBef>
                <a:spcPts val="600"/>
              </a:spcBef>
              <a:spcAft>
                <a:spcPts val="600"/>
              </a:spcAft>
              <a:buFont typeface="Arial" panose="020B0604020202020204" pitchFamily="34" charset="0"/>
              <a:buChar char="•"/>
            </a:pPr>
            <a:r>
              <a:rPr lang="en-US" sz="1600" b="1" i="0" u="none" strike="noStrike" dirty="0">
                <a:solidFill>
                  <a:srgbClr val="000000"/>
                </a:solidFill>
                <a:effectLst/>
              </a:rPr>
              <a:t>News stories always need a photo</a:t>
            </a:r>
          </a:p>
          <a:p>
            <a:pPr marL="285750" indent="-285750" algn="l" rtl="0">
              <a:spcBef>
                <a:spcPts val="600"/>
              </a:spcBef>
              <a:spcAft>
                <a:spcPts val="600"/>
              </a:spcAft>
              <a:buFont typeface="Arial" panose="020B0604020202020204" pitchFamily="34" charset="0"/>
              <a:buChar char="•"/>
            </a:pPr>
            <a:r>
              <a:rPr lang="en-US" sz="1600" b="1" dirty="0">
                <a:solidFill>
                  <a:srgbClr val="000000"/>
                </a:solidFill>
              </a:rPr>
              <a:t>Click add photos to add picture</a:t>
            </a:r>
          </a:p>
          <a:p>
            <a:pPr marL="285750" indent="-285750" algn="l" rtl="0">
              <a:spcBef>
                <a:spcPts val="600"/>
              </a:spcBef>
              <a:spcAft>
                <a:spcPts val="600"/>
              </a:spcAft>
              <a:buFont typeface="Arial" panose="020B0604020202020204" pitchFamily="34" charset="0"/>
              <a:buChar char="•"/>
            </a:pPr>
            <a:r>
              <a:rPr lang="en-US" sz="1600" b="1" dirty="0">
                <a:solidFill>
                  <a:srgbClr val="000000"/>
                </a:solidFill>
              </a:rPr>
              <a:t>Only original photos or images that exist in our system</a:t>
            </a:r>
          </a:p>
          <a:p>
            <a:pPr marL="285750" indent="-285750" algn="l" rtl="0">
              <a:spcBef>
                <a:spcPts val="600"/>
              </a:spcBef>
              <a:spcAft>
                <a:spcPts val="600"/>
              </a:spcAft>
              <a:buFont typeface="Arial" panose="020B0604020202020204" pitchFamily="34" charset="0"/>
              <a:buChar char="•"/>
            </a:pPr>
            <a:r>
              <a:rPr lang="en-US" sz="1600" b="1" dirty="0">
                <a:solidFill>
                  <a:srgbClr val="000000"/>
                </a:solidFill>
              </a:rPr>
              <a:t>Don’t just pick off the internet</a:t>
            </a:r>
          </a:p>
          <a:p>
            <a:pPr marL="285750" indent="-285750" algn="l" rtl="0" fontAlgn="base">
              <a:spcBef>
                <a:spcPts val="600"/>
              </a:spcBef>
              <a:spcAft>
                <a:spcPts val="600"/>
              </a:spcAft>
              <a:buFont typeface="Arial" panose="020B0604020202020204" pitchFamily="34" charset="0"/>
              <a:buChar char="•"/>
            </a:pPr>
            <a:r>
              <a:rPr lang="en-US" sz="1600" b="1" i="0" u="none" strike="noStrike" dirty="0">
                <a:solidFill>
                  <a:srgbClr val="000000"/>
                </a:solidFill>
                <a:effectLst/>
              </a:rPr>
              <a:t>Photos </a:t>
            </a:r>
            <a:r>
              <a:rPr lang="en-US" sz="1600" b="1" i="1" u="none" strike="noStrike" dirty="0">
                <a:solidFill>
                  <a:srgbClr val="000000"/>
                </a:solidFill>
                <a:effectLst/>
              </a:rPr>
              <a:t>must</a:t>
            </a:r>
            <a:r>
              <a:rPr lang="en-US" sz="1600" b="1" i="0" u="none" strike="noStrike" dirty="0">
                <a:solidFill>
                  <a:srgbClr val="000000"/>
                </a:solidFill>
                <a:effectLst/>
              </a:rPr>
              <a:t> be under 20 MBs or they will not import. </a:t>
            </a:r>
          </a:p>
          <a:p>
            <a:pPr marL="742950" lvl="1" indent="-285750" algn="l" rtl="0" fontAlgn="base">
              <a:spcBef>
                <a:spcPts val="600"/>
              </a:spcBef>
              <a:spcAft>
                <a:spcPts val="600"/>
              </a:spcAft>
              <a:buFont typeface="Arial" panose="020B0604020202020204" pitchFamily="34" charset="0"/>
              <a:buChar char="•"/>
            </a:pPr>
            <a:r>
              <a:rPr lang="en-US" sz="1600" b="1" i="0" u="none" strike="noStrike" dirty="0">
                <a:solidFill>
                  <a:srgbClr val="000000"/>
                </a:solidFill>
                <a:effectLst/>
              </a:rPr>
              <a:t>If you get a photo that is too large, you’ll need to resize it using Pixlr. (Link available   in the Photos &amp; Videos box, or use other photo editing software)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Adding Pictures and Videos</a:t>
            </a:r>
            <a:endParaRPr sz="4000" dirty="0"/>
          </a:p>
        </p:txBody>
      </p:sp>
      <p:pic>
        <p:nvPicPr>
          <p:cNvPr id="4" name="Picture 3" descr="Graphical user interface, text, application, email&#10;&#10;Description automatically generated">
            <a:extLst>
              <a:ext uri="{FF2B5EF4-FFF2-40B4-BE49-F238E27FC236}">
                <a16:creationId xmlns:a16="http://schemas.microsoft.com/office/drawing/2014/main" id="{99B337EE-EAE4-583E-FF41-14995272C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8261" y="1268016"/>
            <a:ext cx="4572000" cy="3619500"/>
          </a:xfrm>
          <a:prstGeom prst="rect">
            <a:avLst/>
          </a:prstGeom>
          <a:ln>
            <a:solidFill>
              <a:schemeClr val="tx1"/>
            </a:solidFill>
          </a:ln>
        </p:spPr>
      </p:pic>
      <p:sp>
        <p:nvSpPr>
          <p:cNvPr id="7" name="Right Arrow 6">
            <a:extLst>
              <a:ext uri="{FF2B5EF4-FFF2-40B4-BE49-F238E27FC236}">
                <a16:creationId xmlns:a16="http://schemas.microsoft.com/office/drawing/2014/main" id="{D2952137-7019-414B-A010-97C9F0C85EF6}"/>
              </a:ext>
            </a:extLst>
          </p:cNvPr>
          <p:cNvSpPr/>
          <p:nvPr/>
        </p:nvSpPr>
        <p:spPr>
          <a:xfrm rot="10800000">
            <a:off x="5312217" y="2874000"/>
            <a:ext cx="1231458" cy="57920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9328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878276" cy="4431983"/>
          </a:xfrm>
          <a:prstGeom prst="rect">
            <a:avLst/>
          </a:prstGeom>
          <a:noFill/>
        </p:spPr>
        <p:txBody>
          <a:bodyPr wrap="square" rtlCol="0">
            <a:spAutoFit/>
          </a:bodyPr>
          <a:lstStyle/>
          <a:p>
            <a:pPr algn="l" rtl="0">
              <a:spcBef>
                <a:spcPts val="600"/>
              </a:spcBef>
              <a:spcAft>
                <a:spcPts val="600"/>
              </a:spcAft>
            </a:pPr>
            <a:r>
              <a:rPr lang="en-US" sz="2000" b="1" i="0" u="none" strike="noStrike" dirty="0">
                <a:solidFill>
                  <a:srgbClr val="000000"/>
                </a:solidFill>
                <a:effectLst/>
              </a:rPr>
              <a:t>TAPinto has stock images available for stories that do not have a photo. </a:t>
            </a:r>
          </a:p>
          <a:p>
            <a:pPr marL="342900" indent="-342900" algn="l" rtl="0" fontAlgn="base">
              <a:spcBef>
                <a:spcPts val="600"/>
              </a:spcBef>
              <a:spcAft>
                <a:spcPts val="600"/>
              </a:spcAft>
              <a:buFont typeface="Arial" panose="020B0604020202020204" pitchFamily="34" charset="0"/>
              <a:buChar char="•"/>
            </a:pPr>
            <a:r>
              <a:rPr lang="en-US" sz="2000" b="1" i="0" u="none" strike="noStrike" dirty="0">
                <a:solidFill>
                  <a:srgbClr val="000000"/>
                </a:solidFill>
                <a:effectLst/>
              </a:rPr>
              <a:t>Click on choose from photo archive and it will take you to the photo library.</a:t>
            </a:r>
          </a:p>
          <a:p>
            <a:pPr marL="342900" indent="-342900" algn="l" rtl="0" fontAlgn="base">
              <a:spcBef>
                <a:spcPts val="600"/>
              </a:spcBef>
              <a:spcAft>
                <a:spcPts val="600"/>
              </a:spcAft>
              <a:buFont typeface="Arial" panose="020B0604020202020204" pitchFamily="34" charset="0"/>
              <a:buChar char="•"/>
            </a:pPr>
            <a:r>
              <a:rPr lang="en-US" sz="2000" b="1" i="0" u="none" strike="noStrike" dirty="0">
                <a:solidFill>
                  <a:srgbClr val="000000"/>
                </a:solidFill>
                <a:effectLst/>
              </a:rPr>
              <a:t>Click on stock photos or scroll through all photos to use a photo that we’ve already run.</a:t>
            </a:r>
          </a:p>
          <a:p>
            <a:pPr marL="342900" indent="-342900" algn="l" rtl="0" fontAlgn="base">
              <a:spcBef>
                <a:spcPts val="600"/>
              </a:spcBef>
              <a:spcAft>
                <a:spcPts val="600"/>
              </a:spcAft>
              <a:buFont typeface="Arial" panose="020B0604020202020204" pitchFamily="34" charset="0"/>
              <a:buChar char="•"/>
            </a:pPr>
            <a:r>
              <a:rPr lang="en-US" sz="2000" b="1" i="0" u="none" strike="noStrike" dirty="0">
                <a:solidFill>
                  <a:srgbClr val="000000"/>
                </a:solidFill>
                <a:effectLst/>
              </a:rPr>
              <a:t>For stock photos, you could search for photos based on the title of the image.</a:t>
            </a: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Adding Pictures and Videos</a:t>
            </a:r>
            <a:endParaRPr lang="en-US" sz="4000" dirty="0"/>
          </a:p>
        </p:txBody>
      </p:sp>
      <p:pic>
        <p:nvPicPr>
          <p:cNvPr id="3" name="Picture 2" descr="Graphical user interface, text, application, email&#10;&#10;Description automatically generated">
            <a:extLst>
              <a:ext uri="{FF2B5EF4-FFF2-40B4-BE49-F238E27FC236}">
                <a16:creationId xmlns:a16="http://schemas.microsoft.com/office/drawing/2014/main" id="{5530967D-4175-C6B9-8236-0B35389A97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8277" y="1541860"/>
            <a:ext cx="3866076" cy="3060643"/>
          </a:xfrm>
          <a:prstGeom prst="rect">
            <a:avLst/>
          </a:prstGeom>
          <a:ln>
            <a:solidFill>
              <a:schemeClr val="tx1"/>
            </a:solidFill>
          </a:ln>
        </p:spPr>
      </p:pic>
      <p:sp>
        <p:nvSpPr>
          <p:cNvPr id="7" name="Right Arrow 6">
            <a:extLst>
              <a:ext uri="{FF2B5EF4-FFF2-40B4-BE49-F238E27FC236}">
                <a16:creationId xmlns:a16="http://schemas.microsoft.com/office/drawing/2014/main" id="{DE894A62-9D57-561C-1474-381B4704D002}"/>
              </a:ext>
            </a:extLst>
          </p:cNvPr>
          <p:cNvSpPr/>
          <p:nvPr/>
        </p:nvSpPr>
        <p:spPr>
          <a:xfrm rot="10800000">
            <a:off x="5927946" y="3054625"/>
            <a:ext cx="1231458" cy="57920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829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0378"/>
            <a:ext cx="4571999" cy="3477875"/>
          </a:xfrm>
          <a:prstGeom prst="rect">
            <a:avLst/>
          </a:prstGeom>
          <a:noFill/>
        </p:spPr>
        <p:txBody>
          <a:bodyPr wrap="square" rtlCol="0">
            <a:spAutoFit/>
          </a:bodyPr>
          <a:lstStyle/>
          <a:p>
            <a:pPr algn="l" rtl="0" fontAlgn="base">
              <a:spcBef>
                <a:spcPts val="600"/>
              </a:spcBef>
              <a:spcAft>
                <a:spcPts val="600"/>
              </a:spcAft>
            </a:pPr>
            <a:r>
              <a:rPr lang="en-US" sz="2000" b="1" i="0" u="none" strike="noStrike" dirty="0">
                <a:solidFill>
                  <a:srgbClr val="000000"/>
                </a:solidFill>
                <a:effectLst/>
              </a:rPr>
              <a:t>After photos are uploaded, under each thumbnail you’ll see a link for the caption and photo credit and be able to crop it. Click on those and fill them in. </a:t>
            </a:r>
          </a:p>
          <a:p>
            <a:pPr marL="342900" indent="-342900" algn="l" rtl="0" fontAlgn="base">
              <a:spcBef>
                <a:spcPts val="600"/>
              </a:spcBef>
              <a:spcAft>
                <a:spcPts val="600"/>
              </a:spcAft>
              <a:buFont typeface="Arial" panose="020B0604020202020204" pitchFamily="34" charset="0"/>
              <a:buChar char="•"/>
            </a:pPr>
            <a:r>
              <a:rPr lang="en-US" sz="2000" b="1" i="0" u="none" strike="noStrike" dirty="0">
                <a:solidFill>
                  <a:srgbClr val="000000"/>
                </a:solidFill>
                <a:effectLst/>
              </a:rPr>
              <a:t>Caption is the sentence(s) that describe the action and participants in the picture. You are limited to 200 characters.</a:t>
            </a:r>
            <a:endParaRPr lang="en-US" sz="2000" b="1" dirty="0">
              <a:solidFill>
                <a:srgbClr val="000000"/>
              </a:solidFill>
            </a:endParaRPr>
          </a:p>
          <a:p>
            <a:pPr marL="342900" indent="-342900" fontAlgn="base">
              <a:spcBef>
                <a:spcPts val="600"/>
              </a:spcBef>
              <a:spcAft>
                <a:spcPts val="600"/>
              </a:spcAft>
              <a:buFont typeface="Arial" panose="020B0604020202020204" pitchFamily="34" charset="0"/>
              <a:buChar char="•"/>
            </a:pPr>
            <a:r>
              <a:rPr lang="en-US" sz="2000" b="1" i="0" strike="noStrike" dirty="0">
                <a:solidFill>
                  <a:srgbClr val="000000"/>
                </a:solidFill>
                <a:effectLst/>
              </a:rPr>
              <a:t>Backend Search Terms is </a:t>
            </a:r>
            <a:r>
              <a:rPr lang="en-US" sz="2000" b="1" i="0" u="none" strike="noStrike" dirty="0">
                <a:solidFill>
                  <a:srgbClr val="000000"/>
                </a:solidFill>
                <a:effectLst/>
              </a:rPr>
              <a:t>where you put searchable keywords.</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Adding Pictures and Videos</a:t>
            </a:r>
            <a:endParaRPr lang="en-US" sz="4000" dirty="0"/>
          </a:p>
        </p:txBody>
      </p:sp>
      <p:pic>
        <p:nvPicPr>
          <p:cNvPr id="4" name="Picture 3" descr="Graphical user interface, text, application&#10;&#10;Description automatically generated">
            <a:extLst>
              <a:ext uri="{FF2B5EF4-FFF2-40B4-BE49-F238E27FC236}">
                <a16:creationId xmlns:a16="http://schemas.microsoft.com/office/drawing/2014/main" id="{850D9896-6C90-1748-5EE6-07ED12A431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9027" y="1294627"/>
            <a:ext cx="3623839" cy="3503236"/>
          </a:xfrm>
          <a:prstGeom prst="rect">
            <a:avLst/>
          </a:prstGeom>
          <a:ln>
            <a:solidFill>
              <a:schemeClr val="tx1"/>
            </a:solidFill>
          </a:ln>
        </p:spPr>
      </p:pic>
      <p:sp>
        <p:nvSpPr>
          <p:cNvPr id="3" name="Right Arrow 2">
            <a:extLst>
              <a:ext uri="{FF2B5EF4-FFF2-40B4-BE49-F238E27FC236}">
                <a16:creationId xmlns:a16="http://schemas.microsoft.com/office/drawing/2014/main" id="{915B0578-9BEA-5545-4122-EDB293F6BE8E}"/>
              </a:ext>
            </a:extLst>
          </p:cNvPr>
          <p:cNvSpPr/>
          <p:nvPr/>
        </p:nvSpPr>
        <p:spPr>
          <a:xfrm rot="10800000">
            <a:off x="7025226" y="2949001"/>
            <a:ext cx="1231458" cy="57920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0D9E1892-A673-E695-7A25-8A440419E596}"/>
              </a:ext>
            </a:extLst>
          </p:cNvPr>
          <p:cNvSpPr/>
          <p:nvPr/>
        </p:nvSpPr>
        <p:spPr>
          <a:xfrm rot="10800000">
            <a:off x="5520949" y="1389743"/>
            <a:ext cx="1231458" cy="57920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5518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754874"/>
          </a:xfrm>
          <a:prstGeom prst="rect">
            <a:avLst/>
          </a:prstGeom>
          <a:noFill/>
        </p:spPr>
        <p:txBody>
          <a:bodyPr wrap="square" rtlCol="0">
            <a:spAutoFit/>
          </a:bodyPr>
          <a:lstStyle/>
          <a:p>
            <a:pPr marL="342900" indent="-342900">
              <a:buFont typeface="Arial" panose="020B0604020202020204" pitchFamily="34" charset="0"/>
              <a:buChar char="•"/>
            </a:pPr>
            <a:r>
              <a:rPr lang="en-US" sz="2000" b="1" i="0" strike="noStrike" dirty="0">
                <a:solidFill>
                  <a:srgbClr val="000000"/>
                </a:solidFill>
                <a:effectLst/>
              </a:rPr>
              <a:t>Alt Text is alternative search text for the image. It is for SEO purposes.</a:t>
            </a:r>
          </a:p>
          <a:p>
            <a:pPr marL="342900" indent="-342900">
              <a:buFont typeface="Arial" panose="020B0604020202020204" pitchFamily="34" charset="0"/>
              <a:buChar char="•"/>
            </a:pPr>
            <a:endParaRPr lang="en-US" sz="2000" b="1" dirty="0">
              <a:solidFill>
                <a:srgbClr val="000000"/>
              </a:solidFill>
            </a:endParaRPr>
          </a:p>
          <a:p>
            <a:pPr marL="342900" indent="-342900">
              <a:buFont typeface="Arial" panose="020B0604020202020204" pitchFamily="34" charset="0"/>
              <a:buChar char="•"/>
            </a:pPr>
            <a:r>
              <a:rPr lang="en-US" sz="2000" b="1" i="0" strike="noStrike" dirty="0">
                <a:solidFill>
                  <a:srgbClr val="000000"/>
                </a:solidFill>
                <a:effectLst/>
              </a:rPr>
              <a:t>Photo Credits is the name of the photographer who took the photo. </a:t>
            </a:r>
          </a:p>
          <a:p>
            <a:pPr marL="342900" indent="-342900">
              <a:buFont typeface="Arial" panose="020B0604020202020204" pitchFamily="34" charset="0"/>
              <a:buChar char="•"/>
            </a:pPr>
            <a:endParaRPr lang="en-US" sz="2000" b="1" dirty="0">
              <a:solidFill>
                <a:srgbClr val="000000"/>
              </a:solidFill>
            </a:endParaRPr>
          </a:p>
          <a:p>
            <a:pPr marL="800100" lvl="1" indent="-342900">
              <a:buFont typeface="Arial" panose="020B0604020202020204" pitchFamily="34" charset="0"/>
              <a:buChar char="•"/>
            </a:pPr>
            <a:r>
              <a:rPr lang="en-US" sz="2000" b="1" i="0" strike="noStrike" dirty="0">
                <a:solidFill>
                  <a:srgbClr val="000000"/>
                </a:solidFill>
                <a:effectLst/>
              </a:rPr>
              <a:t>This is required for every photo, graphic or image that is uploaded to a story. </a:t>
            </a:r>
          </a:p>
          <a:p>
            <a:pPr marL="342900" indent="-342900">
              <a:buFont typeface="Arial" panose="020B0604020202020204" pitchFamily="34" charset="0"/>
              <a:buChar char="•"/>
            </a:pPr>
            <a:endParaRPr lang="en-US" sz="2000" b="1" dirty="0">
              <a:solidFill>
                <a:srgbClr val="000000"/>
              </a:solidFill>
            </a:endParaRPr>
          </a:p>
          <a:p>
            <a:pPr marL="342900" indent="-342900">
              <a:buFont typeface="Arial" panose="020B0604020202020204" pitchFamily="34" charset="0"/>
              <a:buChar char="•"/>
            </a:pPr>
            <a:r>
              <a:rPr lang="en-US" sz="2000" b="1" i="0" strike="noStrike" dirty="0">
                <a:solidFill>
                  <a:srgbClr val="000000"/>
                </a:solidFill>
                <a:effectLst/>
              </a:rPr>
              <a:t>Click save photo.</a:t>
            </a:r>
            <a:endParaRPr lang="en-US" sz="1800" b="1" i="0" u="sng" strike="noStrike" dirty="0">
              <a:solidFill>
                <a:srgbClr val="000000"/>
              </a:solidFill>
              <a:effectLst/>
              <a:latin typeface="Cambria" panose="02040503050406030204" pitchFamily="18" charset="0"/>
            </a:endParaRPr>
          </a:p>
          <a:p>
            <a:endParaRPr lang="en-US" b="1" u="sng" dirty="0">
              <a:solidFill>
                <a:srgbClr val="000000"/>
              </a:solidFill>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Adding Pictures and Videos</a:t>
            </a:r>
            <a:endParaRPr lang="en-US" sz="4000" dirty="0"/>
          </a:p>
        </p:txBody>
      </p:sp>
      <p:pic>
        <p:nvPicPr>
          <p:cNvPr id="3" name="Picture 2" descr="Graphical user interface, text, application&#10;&#10;Description automatically generated">
            <a:extLst>
              <a:ext uri="{FF2B5EF4-FFF2-40B4-BE49-F238E27FC236}">
                <a16:creationId xmlns:a16="http://schemas.microsoft.com/office/drawing/2014/main" id="{0EF4C9D5-8248-E4CC-766D-9B9DC32DCB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9027" y="1294627"/>
            <a:ext cx="3623839" cy="3503236"/>
          </a:xfrm>
          <a:prstGeom prst="rect">
            <a:avLst/>
          </a:prstGeom>
          <a:ln>
            <a:solidFill>
              <a:schemeClr val="tx1"/>
            </a:solidFill>
          </a:ln>
        </p:spPr>
      </p:pic>
      <p:sp>
        <p:nvSpPr>
          <p:cNvPr id="8" name="Right Arrow 7">
            <a:extLst>
              <a:ext uri="{FF2B5EF4-FFF2-40B4-BE49-F238E27FC236}">
                <a16:creationId xmlns:a16="http://schemas.microsoft.com/office/drawing/2014/main" id="{295CFCA8-43CB-BC2B-55B1-50C38101282E}"/>
              </a:ext>
            </a:extLst>
          </p:cNvPr>
          <p:cNvSpPr/>
          <p:nvPr/>
        </p:nvSpPr>
        <p:spPr>
          <a:xfrm rot="10800000">
            <a:off x="6752407" y="3493906"/>
            <a:ext cx="1231458" cy="57920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60B3468F-E63C-CA58-A52A-4A9A12461F87}"/>
              </a:ext>
            </a:extLst>
          </p:cNvPr>
          <p:cNvSpPr/>
          <p:nvPr/>
        </p:nvSpPr>
        <p:spPr>
          <a:xfrm>
            <a:off x="3847569" y="4073110"/>
            <a:ext cx="1231458" cy="57920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D4DD165E-B39B-2AC6-3073-2934219A38EA}"/>
              </a:ext>
            </a:extLst>
          </p:cNvPr>
          <p:cNvSpPr/>
          <p:nvPr/>
        </p:nvSpPr>
        <p:spPr>
          <a:xfrm>
            <a:off x="6752407" y="4362712"/>
            <a:ext cx="1231458" cy="57920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0375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985706"/>
          </a:xfrm>
          <a:prstGeom prst="rect">
            <a:avLst/>
          </a:prstGeom>
          <a:noFill/>
        </p:spPr>
        <p:txBody>
          <a:bodyPr wrap="square" rtlCol="0">
            <a:spAutoFit/>
          </a:bodyPr>
          <a:lstStyle/>
          <a:p>
            <a:pPr algn="l" rtl="0">
              <a:spcBef>
                <a:spcPts val="600"/>
              </a:spcBef>
              <a:spcAft>
                <a:spcPts val="600"/>
              </a:spcAft>
            </a:pPr>
            <a:r>
              <a:rPr lang="en-US" sz="2000" b="1" i="0" u="none" strike="noStrike" dirty="0">
                <a:solidFill>
                  <a:srgbClr val="000000"/>
                </a:solidFill>
                <a:effectLst/>
              </a:rPr>
              <a:t>From the new article area, you’ll be able to submit photos to your own gallery as well.</a:t>
            </a:r>
          </a:p>
          <a:p>
            <a:pPr algn="l" rtl="0" fontAlgn="base">
              <a:spcBef>
                <a:spcPts val="600"/>
              </a:spcBef>
              <a:spcAft>
                <a:spcPts val="0"/>
              </a:spcAft>
            </a:pPr>
            <a:r>
              <a:rPr lang="en-US" sz="2000" b="1" i="0" u="none" strike="noStrike" dirty="0">
                <a:solidFill>
                  <a:srgbClr val="000000"/>
                </a:solidFill>
                <a:effectLst/>
              </a:rPr>
              <a:t>When you are on the editing screen of an article, scroll to the photos area and click Add Photos</a:t>
            </a:r>
            <a:r>
              <a:rPr lang="en-US" sz="2000" b="1" dirty="0">
                <a:solidFill>
                  <a:srgbClr val="000000"/>
                </a:solidFill>
              </a:rPr>
              <a:t>.</a:t>
            </a:r>
            <a:r>
              <a:rPr lang="en-US" sz="2000" b="1" i="0" u="none" strike="noStrike" dirty="0">
                <a:solidFill>
                  <a:srgbClr val="000000"/>
                </a:solidFill>
                <a:effectLst/>
              </a:rPr>
              <a:t> Then, upload photos like you normally would. </a:t>
            </a:r>
          </a:p>
          <a:p>
            <a:pPr algn="l" rtl="0" fontAlgn="base">
              <a:spcBef>
                <a:spcPts val="600"/>
              </a:spcBef>
              <a:spcAft>
                <a:spcPts val="0"/>
              </a:spcAft>
            </a:pPr>
            <a:r>
              <a:rPr lang="en-US" sz="2000" b="1" i="0" u="none" strike="noStrike" dirty="0">
                <a:solidFill>
                  <a:srgbClr val="000000"/>
                </a:solidFill>
                <a:effectLst/>
              </a:rPr>
              <a:t>Once the images upload, click edit captions/photo credits to create your photo gallery as well as to submit to the stock gallery.</a:t>
            </a:r>
          </a:p>
          <a:p>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Using and Submitting to My Photos</a:t>
            </a:r>
            <a:endParaRPr sz="4000" dirty="0"/>
          </a:p>
        </p:txBody>
      </p:sp>
      <p:pic>
        <p:nvPicPr>
          <p:cNvPr id="7" name="Picture 6" descr="Graphical user interface, text, application, email&#10;&#10;Description automatically generated">
            <a:extLst>
              <a:ext uri="{FF2B5EF4-FFF2-40B4-BE49-F238E27FC236}">
                <a16:creationId xmlns:a16="http://schemas.microsoft.com/office/drawing/2014/main" id="{83B07139-D875-4372-B8D5-0559E57153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8277" y="1541860"/>
            <a:ext cx="3866076" cy="3060643"/>
          </a:xfrm>
          <a:prstGeom prst="rect">
            <a:avLst/>
          </a:prstGeom>
          <a:ln>
            <a:solidFill>
              <a:schemeClr val="tx1"/>
            </a:solidFill>
          </a:ln>
        </p:spPr>
      </p:pic>
      <p:sp>
        <p:nvSpPr>
          <p:cNvPr id="3" name="Right Arrow 2">
            <a:extLst>
              <a:ext uri="{FF2B5EF4-FFF2-40B4-BE49-F238E27FC236}">
                <a16:creationId xmlns:a16="http://schemas.microsoft.com/office/drawing/2014/main" id="{948E3D99-D03F-1900-EBA6-A82D6C10775F}"/>
              </a:ext>
            </a:extLst>
          </p:cNvPr>
          <p:cNvSpPr/>
          <p:nvPr/>
        </p:nvSpPr>
        <p:spPr>
          <a:xfrm rot="10800000">
            <a:off x="5579857" y="2829703"/>
            <a:ext cx="1231458" cy="57920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511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5079026" cy="3493264"/>
          </a:xfrm>
          <a:prstGeom prst="rect">
            <a:avLst/>
          </a:prstGeom>
          <a:noFill/>
        </p:spPr>
        <p:txBody>
          <a:bodyPr wrap="square" rtlCol="0">
            <a:spAutoFit/>
          </a:bodyPr>
          <a:lstStyle/>
          <a:p>
            <a:pPr algn="l" rtl="0" fontAlgn="base">
              <a:spcBef>
                <a:spcPts val="600"/>
              </a:spcBef>
              <a:spcAft>
                <a:spcPts val="0"/>
              </a:spcAft>
            </a:pPr>
            <a:r>
              <a:rPr lang="en-US" sz="2200" b="1" i="0" u="none" strike="noStrike" dirty="0">
                <a:solidFill>
                  <a:srgbClr val="000000"/>
                </a:solidFill>
                <a:effectLst/>
              </a:rPr>
              <a:t>When you suggest to the overall stock image library, messages will be sent to our corporate team to approve or reject any images. For any of my photos, those images will show in the “my photos” area.</a:t>
            </a:r>
          </a:p>
          <a:p>
            <a:pPr algn="l" rtl="0" fontAlgn="base">
              <a:spcBef>
                <a:spcPts val="600"/>
              </a:spcBef>
              <a:spcAft>
                <a:spcPts val="0"/>
              </a:spcAft>
            </a:pPr>
            <a:r>
              <a:rPr lang="en-US" sz="2200" b="1" i="0" u="none" strike="noStrike" dirty="0">
                <a:solidFill>
                  <a:srgbClr val="000000"/>
                </a:solidFill>
                <a:effectLst/>
              </a:rPr>
              <a:t>Backend search terms are the terms                   you would use to search for the photos, whether it's in the stock image library or your new </a:t>
            </a:r>
            <a:r>
              <a:rPr lang="en-US" sz="2200" b="1" dirty="0">
                <a:solidFill>
                  <a:srgbClr val="000000"/>
                </a:solidFill>
              </a:rPr>
              <a:t>“</a:t>
            </a:r>
            <a:r>
              <a:rPr lang="en-US" sz="2200" b="1" i="0" u="none" strike="noStrike" dirty="0">
                <a:solidFill>
                  <a:srgbClr val="000000"/>
                </a:solidFill>
                <a:effectLst/>
              </a:rPr>
              <a:t>my photos” section.</a:t>
            </a:r>
            <a:endParaRPr lang="en-US" sz="2200" b="0" i="0" u="none" strike="noStrike" dirty="0">
              <a:solidFill>
                <a:srgbClr val="000000"/>
              </a:solidFill>
              <a:effectLst/>
              <a:latin typeface="Cambria" panose="02040503050406030204" pitchFamily="18" charset="0"/>
            </a:endParaRPr>
          </a:p>
          <a:p>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Using and Submitting to My Photos</a:t>
            </a:r>
            <a:endParaRPr lang="en-US" sz="4000" dirty="0"/>
          </a:p>
        </p:txBody>
      </p:sp>
      <p:sp>
        <p:nvSpPr>
          <p:cNvPr id="11" name="Right Arrow 10">
            <a:extLst>
              <a:ext uri="{FF2B5EF4-FFF2-40B4-BE49-F238E27FC236}">
                <a16:creationId xmlns:a16="http://schemas.microsoft.com/office/drawing/2014/main" id="{5BD5C27C-21ED-1EF6-9EE5-5F31560D7B1E}"/>
              </a:ext>
            </a:extLst>
          </p:cNvPr>
          <p:cNvSpPr/>
          <p:nvPr/>
        </p:nvSpPr>
        <p:spPr>
          <a:xfrm>
            <a:off x="4406973" y="2890761"/>
            <a:ext cx="1035277" cy="46979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text, application, email&#10;&#10;Description automatically generated">
            <a:extLst>
              <a:ext uri="{FF2B5EF4-FFF2-40B4-BE49-F238E27FC236}">
                <a16:creationId xmlns:a16="http://schemas.microsoft.com/office/drawing/2014/main" id="{67C9A6A0-0827-2609-EC7E-848DE47E3E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2250" y="1182551"/>
            <a:ext cx="3530547" cy="3960949"/>
          </a:xfrm>
          <a:prstGeom prst="rect">
            <a:avLst/>
          </a:prstGeom>
        </p:spPr>
      </p:pic>
      <p:sp>
        <p:nvSpPr>
          <p:cNvPr id="12" name="Right Arrow 11">
            <a:extLst>
              <a:ext uri="{FF2B5EF4-FFF2-40B4-BE49-F238E27FC236}">
                <a16:creationId xmlns:a16="http://schemas.microsoft.com/office/drawing/2014/main" id="{23B7DA88-9A08-10D2-D013-C08D85A547FC}"/>
              </a:ext>
            </a:extLst>
          </p:cNvPr>
          <p:cNvSpPr/>
          <p:nvPr/>
        </p:nvSpPr>
        <p:spPr>
          <a:xfrm rot="8568100">
            <a:off x="6838386" y="1856699"/>
            <a:ext cx="1231458" cy="57920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3935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5079026" cy="3647152"/>
          </a:xfrm>
          <a:prstGeom prst="rect">
            <a:avLst/>
          </a:prstGeom>
          <a:noFill/>
        </p:spPr>
        <p:txBody>
          <a:bodyPr wrap="square" rtlCol="0">
            <a:spAutoFit/>
          </a:bodyPr>
          <a:lstStyle/>
          <a:p>
            <a:pPr fontAlgn="base">
              <a:spcBef>
                <a:spcPts val="600"/>
              </a:spcBef>
            </a:pPr>
            <a:r>
              <a:rPr lang="en-US" sz="2400" b="1" i="0" u="none" strike="noStrike" dirty="0">
                <a:solidFill>
                  <a:srgbClr val="000000"/>
                </a:solidFill>
                <a:effectLst/>
              </a:rPr>
              <a:t>You can also include a caption, which will carry over to my photos and the stock gallery.</a:t>
            </a:r>
          </a:p>
          <a:p>
            <a:pPr algn="l" rtl="0" fontAlgn="base">
              <a:spcBef>
                <a:spcPts val="600"/>
              </a:spcBef>
              <a:spcAft>
                <a:spcPts val="0"/>
              </a:spcAft>
            </a:pPr>
            <a:r>
              <a:rPr lang="en-US" sz="2400" b="1" i="0" u="none" strike="noStrike" dirty="0">
                <a:solidFill>
                  <a:srgbClr val="000000"/>
                </a:solidFill>
                <a:effectLst/>
              </a:rPr>
              <a:t>Alternative text is for SEO purposes.</a:t>
            </a:r>
          </a:p>
          <a:p>
            <a:pPr algn="l" rtl="0" fontAlgn="base">
              <a:spcBef>
                <a:spcPts val="600"/>
              </a:spcBef>
              <a:spcAft>
                <a:spcPts val="0"/>
              </a:spcAft>
            </a:pPr>
            <a:r>
              <a:rPr lang="en-US" sz="2400" b="1" dirty="0">
                <a:solidFill>
                  <a:srgbClr val="000000"/>
                </a:solidFill>
              </a:rPr>
              <a:t>A photo credit is required.</a:t>
            </a:r>
            <a:endParaRPr lang="en-US" sz="2400" b="1" i="0" u="none" strike="noStrike" dirty="0">
              <a:solidFill>
                <a:srgbClr val="000000"/>
              </a:solidFill>
              <a:effectLst/>
            </a:endParaRPr>
          </a:p>
          <a:p>
            <a:pPr algn="l" rtl="0" fontAlgn="base">
              <a:spcBef>
                <a:spcPts val="600"/>
              </a:spcBef>
              <a:spcAft>
                <a:spcPts val="0"/>
              </a:spcAft>
            </a:pPr>
            <a:r>
              <a:rPr lang="en-US" sz="2400" b="1" i="0" u="none" strike="noStrike" dirty="0">
                <a:solidFill>
                  <a:srgbClr val="000000"/>
                </a:solidFill>
                <a:effectLst/>
              </a:rPr>
              <a:t>Categories enables you to search by category which improves the search technology in the stock gallery and the “my photos” section.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Using and Submitting to My Photos</a:t>
            </a:r>
            <a:endParaRPr lang="en-US" sz="4000" dirty="0"/>
          </a:p>
        </p:txBody>
      </p:sp>
      <p:sp>
        <p:nvSpPr>
          <p:cNvPr id="11" name="Right Arrow 10">
            <a:extLst>
              <a:ext uri="{FF2B5EF4-FFF2-40B4-BE49-F238E27FC236}">
                <a16:creationId xmlns:a16="http://schemas.microsoft.com/office/drawing/2014/main" id="{5BD5C27C-21ED-1EF6-9EE5-5F31560D7B1E}"/>
              </a:ext>
            </a:extLst>
          </p:cNvPr>
          <p:cNvSpPr/>
          <p:nvPr/>
        </p:nvSpPr>
        <p:spPr>
          <a:xfrm>
            <a:off x="4406973" y="3416445"/>
            <a:ext cx="1035277" cy="46979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text, application, email&#10;&#10;Description automatically generated">
            <a:extLst>
              <a:ext uri="{FF2B5EF4-FFF2-40B4-BE49-F238E27FC236}">
                <a16:creationId xmlns:a16="http://schemas.microsoft.com/office/drawing/2014/main" id="{67C9A6A0-0827-2609-EC7E-848DE47E3E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2250" y="1182551"/>
            <a:ext cx="3530547" cy="3960949"/>
          </a:xfrm>
          <a:prstGeom prst="rect">
            <a:avLst/>
          </a:prstGeom>
        </p:spPr>
      </p:pic>
      <p:sp>
        <p:nvSpPr>
          <p:cNvPr id="12" name="Right Arrow 11">
            <a:extLst>
              <a:ext uri="{FF2B5EF4-FFF2-40B4-BE49-F238E27FC236}">
                <a16:creationId xmlns:a16="http://schemas.microsoft.com/office/drawing/2014/main" id="{23B7DA88-9A08-10D2-D013-C08D85A547FC}"/>
              </a:ext>
            </a:extLst>
          </p:cNvPr>
          <p:cNvSpPr/>
          <p:nvPr/>
        </p:nvSpPr>
        <p:spPr>
          <a:xfrm rot="10800000">
            <a:off x="6106865" y="3797732"/>
            <a:ext cx="1231458" cy="57920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a:extLst>
              <a:ext uri="{FF2B5EF4-FFF2-40B4-BE49-F238E27FC236}">
                <a16:creationId xmlns:a16="http://schemas.microsoft.com/office/drawing/2014/main" id="{E60FB241-AD76-5E12-CC05-DE79E2FF7C4C}"/>
              </a:ext>
            </a:extLst>
          </p:cNvPr>
          <p:cNvSpPr/>
          <p:nvPr/>
        </p:nvSpPr>
        <p:spPr>
          <a:xfrm>
            <a:off x="4360372" y="4604696"/>
            <a:ext cx="1035277" cy="46979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Arrow 3">
            <a:extLst>
              <a:ext uri="{FF2B5EF4-FFF2-40B4-BE49-F238E27FC236}">
                <a16:creationId xmlns:a16="http://schemas.microsoft.com/office/drawing/2014/main" id="{4E81EAB2-DBB0-100C-E1A8-D93FECC54644}"/>
              </a:ext>
            </a:extLst>
          </p:cNvPr>
          <p:cNvSpPr/>
          <p:nvPr/>
        </p:nvSpPr>
        <p:spPr>
          <a:xfrm rot="10800000">
            <a:off x="5882564" y="1334353"/>
            <a:ext cx="1035277" cy="46979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3258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2369880"/>
          </a:xfrm>
          <a:prstGeom prst="rect">
            <a:avLst/>
          </a:prstGeom>
          <a:noFill/>
        </p:spPr>
        <p:txBody>
          <a:bodyPr wrap="square" rtlCol="0">
            <a:spAutoFit/>
          </a:bodyPr>
          <a:lstStyle/>
          <a:p>
            <a:pPr fontAlgn="base">
              <a:spcBef>
                <a:spcPts val="600"/>
              </a:spcBef>
            </a:pPr>
            <a:r>
              <a:rPr lang="en-US" sz="2400" b="1" i="0" u="none" strike="noStrike" dirty="0">
                <a:solidFill>
                  <a:srgbClr val="000000"/>
                </a:solidFill>
                <a:effectLst/>
              </a:rPr>
              <a:t>Click save photo, and you would repeat this for all images.</a:t>
            </a:r>
          </a:p>
          <a:p>
            <a:pPr algn="l" rtl="0" fontAlgn="base">
              <a:spcBef>
                <a:spcPts val="600"/>
              </a:spcBef>
              <a:spcAft>
                <a:spcPts val="600"/>
              </a:spcAft>
            </a:pPr>
            <a:r>
              <a:rPr lang="en-US" sz="2400" b="1" i="0" u="none" strike="noStrike" dirty="0">
                <a:solidFill>
                  <a:srgbClr val="000000"/>
                </a:solidFill>
                <a:effectLst/>
              </a:rPr>
              <a:t>When you’re ready to submit the article for publication click update article.</a:t>
            </a:r>
          </a:p>
          <a:p>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Using and Submitting to My Photos</a:t>
            </a:r>
            <a:endParaRPr lang="en-US" sz="4000" dirty="0"/>
          </a:p>
        </p:txBody>
      </p:sp>
      <p:pic>
        <p:nvPicPr>
          <p:cNvPr id="3" name="Picture 2" descr="Graphical user interface, text, application&#10;&#10;Description automatically generated">
            <a:extLst>
              <a:ext uri="{FF2B5EF4-FFF2-40B4-BE49-F238E27FC236}">
                <a16:creationId xmlns:a16="http://schemas.microsoft.com/office/drawing/2014/main" id="{96B78BA0-43A1-350C-5F16-E1AD0856A2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9027" y="1294627"/>
            <a:ext cx="3623839" cy="3503236"/>
          </a:xfrm>
          <a:prstGeom prst="rect">
            <a:avLst/>
          </a:prstGeom>
          <a:ln>
            <a:solidFill>
              <a:schemeClr val="tx1"/>
            </a:solidFill>
          </a:ln>
        </p:spPr>
      </p:pic>
      <p:pic>
        <p:nvPicPr>
          <p:cNvPr id="7" name="Picture 6" descr="Graphical user interface, text, application, chat or text message&#10;&#10;Description automatically generated">
            <a:extLst>
              <a:ext uri="{FF2B5EF4-FFF2-40B4-BE49-F238E27FC236}">
                <a16:creationId xmlns:a16="http://schemas.microsoft.com/office/drawing/2014/main" id="{68C24C31-266C-FEA2-FE26-B340253772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3227028"/>
            <a:ext cx="3771900" cy="1168400"/>
          </a:xfrm>
          <a:prstGeom prst="rect">
            <a:avLst/>
          </a:prstGeom>
          <a:ln>
            <a:solidFill>
              <a:schemeClr val="tx1"/>
            </a:solidFill>
          </a:ln>
        </p:spPr>
      </p:pic>
      <p:sp>
        <p:nvSpPr>
          <p:cNvPr id="8" name="Right Arrow 7">
            <a:extLst>
              <a:ext uri="{FF2B5EF4-FFF2-40B4-BE49-F238E27FC236}">
                <a16:creationId xmlns:a16="http://schemas.microsoft.com/office/drawing/2014/main" id="{1FBD0AE9-D957-8C06-2CCE-B4A6A5E6DAE4}"/>
              </a:ext>
            </a:extLst>
          </p:cNvPr>
          <p:cNvSpPr/>
          <p:nvPr/>
        </p:nvSpPr>
        <p:spPr>
          <a:xfrm>
            <a:off x="6002767" y="4275015"/>
            <a:ext cx="2015860" cy="74077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B35E1669-ED03-8A2B-5214-AA352E53DB74}"/>
              </a:ext>
            </a:extLst>
          </p:cNvPr>
          <p:cNvSpPr/>
          <p:nvPr/>
        </p:nvSpPr>
        <p:spPr>
          <a:xfrm>
            <a:off x="367782" y="372657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8377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708708"/>
          </a:xfrm>
          <a:prstGeom prst="rect">
            <a:avLst/>
          </a:prstGeom>
          <a:noFill/>
        </p:spPr>
        <p:txBody>
          <a:bodyPr wrap="square" rtlCol="0">
            <a:spAutoFit/>
          </a:bodyPr>
          <a:lstStyle/>
          <a:p>
            <a:pPr fontAlgn="base">
              <a:spcBef>
                <a:spcPts val="600"/>
              </a:spcBef>
            </a:pPr>
            <a:r>
              <a:rPr lang="en-US" sz="2000" b="1" i="0" u="none" strike="noStrike" dirty="0">
                <a:solidFill>
                  <a:srgbClr val="000000"/>
                </a:solidFill>
                <a:effectLst/>
              </a:rPr>
              <a:t>To access your “my photos” area in any article page, whether it be a new article or an article you’re going to edit, your new my photo sectio</a:t>
            </a:r>
            <a:r>
              <a:rPr lang="en-US" sz="2000" b="1" dirty="0">
                <a:solidFill>
                  <a:srgbClr val="000000"/>
                </a:solidFill>
              </a:rPr>
              <a:t>n</a:t>
            </a:r>
            <a:r>
              <a:rPr lang="en-US" sz="2000" b="1" i="0" u="none" strike="noStrike" dirty="0">
                <a:solidFill>
                  <a:srgbClr val="000000"/>
                </a:solidFill>
                <a:effectLst/>
              </a:rPr>
              <a:t> will appear in the same area as the photo archive. </a:t>
            </a:r>
          </a:p>
          <a:p>
            <a:pPr fontAlgn="base">
              <a:spcBef>
                <a:spcPts val="600"/>
              </a:spcBef>
            </a:pPr>
            <a:endParaRPr lang="en-US" sz="2000" b="1" dirty="0">
              <a:solidFill>
                <a:srgbClr val="000000"/>
              </a:solidFill>
            </a:endParaRPr>
          </a:p>
          <a:p>
            <a:pPr fontAlgn="base">
              <a:spcBef>
                <a:spcPts val="600"/>
              </a:spcBef>
            </a:pPr>
            <a:r>
              <a:rPr lang="en-US" sz="2000" b="1" i="0" u="none" strike="noStrike" dirty="0">
                <a:solidFill>
                  <a:srgbClr val="000000"/>
                </a:solidFill>
                <a:effectLst/>
              </a:rPr>
              <a:t>Click choose from the photo archive.</a:t>
            </a:r>
          </a:p>
          <a:p>
            <a:pPr algn="l" rtl="0" fontAlgn="base">
              <a:spcBef>
                <a:spcPts val="600"/>
              </a:spcBef>
              <a:spcAft>
                <a:spcPts val="0"/>
              </a:spcAft>
            </a:pPr>
            <a:endParaRPr lang="en-US" sz="2000" b="1" i="0" u="none" strike="noStrike" dirty="0">
              <a:solidFill>
                <a:srgbClr val="000000"/>
              </a:solidFill>
              <a:effectLst/>
            </a:endParaRPr>
          </a:p>
          <a:p>
            <a:pPr algn="l" rtl="0" fontAlgn="base">
              <a:spcBef>
                <a:spcPts val="600"/>
              </a:spcBef>
              <a:spcAft>
                <a:spcPts val="0"/>
              </a:spcAft>
            </a:pPr>
            <a:r>
              <a:rPr lang="en-US" sz="2000" b="1" i="0" u="none" strike="noStrike" dirty="0">
                <a:solidFill>
                  <a:srgbClr val="000000"/>
                </a:solidFill>
                <a:effectLst/>
              </a:rPr>
              <a:t>Then select “my photos.”</a:t>
            </a:r>
          </a:p>
          <a:p>
            <a:pPr fontAlgn="base">
              <a:spcBef>
                <a:spcPts val="600"/>
              </a:spcBef>
            </a:pPr>
            <a:endParaRPr lang="en-US" sz="1200" b="1" i="0" u="none" strike="noStrike" dirty="0">
              <a:solidFill>
                <a:srgbClr val="000000"/>
              </a:solidFill>
              <a:effectLst/>
            </a:endParaRPr>
          </a:p>
          <a:p>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Using and Submitting to My Photos</a:t>
            </a:r>
            <a:endParaRPr lang="en-US" sz="4000" dirty="0"/>
          </a:p>
        </p:txBody>
      </p:sp>
      <p:pic>
        <p:nvPicPr>
          <p:cNvPr id="3" name="Picture 2" descr="Graphical user interface, website&#10;&#10;Description automatically generated">
            <a:extLst>
              <a:ext uri="{FF2B5EF4-FFF2-40B4-BE49-F238E27FC236}">
                <a16:creationId xmlns:a16="http://schemas.microsoft.com/office/drawing/2014/main" id="{610898DF-72EA-5E82-558B-344A45481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9635" y="1186943"/>
            <a:ext cx="3097433" cy="3875484"/>
          </a:xfrm>
          <a:prstGeom prst="rect">
            <a:avLst/>
          </a:prstGeom>
          <a:ln>
            <a:solidFill>
              <a:schemeClr val="tx1"/>
            </a:solidFill>
          </a:ln>
        </p:spPr>
      </p:pic>
      <p:sp>
        <p:nvSpPr>
          <p:cNvPr id="4" name="Right Arrow 3">
            <a:extLst>
              <a:ext uri="{FF2B5EF4-FFF2-40B4-BE49-F238E27FC236}">
                <a16:creationId xmlns:a16="http://schemas.microsoft.com/office/drawing/2014/main" id="{1B8D6FAD-5530-AF51-A552-45FFCB0CAD3E}"/>
              </a:ext>
            </a:extLst>
          </p:cNvPr>
          <p:cNvSpPr/>
          <p:nvPr/>
        </p:nvSpPr>
        <p:spPr>
          <a:xfrm rot="10800000">
            <a:off x="7229172" y="2055420"/>
            <a:ext cx="1602856" cy="79535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6631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69172"/>
            <a:ext cx="9037674" cy="3693319"/>
          </a:xfrm>
          <a:prstGeom prst="rect">
            <a:avLst/>
          </a:prstGeom>
          <a:noFill/>
        </p:spPr>
        <p:txBody>
          <a:bodyPr wrap="square" rtlCol="0">
            <a:spAutoFit/>
          </a:bodyPr>
          <a:lstStyle/>
          <a:p>
            <a:pPr algn="l" rtl="0">
              <a:spcBef>
                <a:spcPts val="0"/>
              </a:spcBef>
              <a:spcAft>
                <a:spcPts val="0"/>
              </a:spcAft>
            </a:pPr>
            <a:r>
              <a:rPr lang="en-US" sz="2000" b="1" i="0" u="none" strike="noStrike" dirty="0">
                <a:solidFill>
                  <a:srgbClr val="000000"/>
                </a:solidFill>
                <a:effectLst/>
              </a:rPr>
              <a:t>To submit content, contributors/clients must log in first.</a:t>
            </a:r>
          </a:p>
          <a:p>
            <a:pPr algn="l" rtl="0">
              <a:spcBef>
                <a:spcPts val="0"/>
              </a:spcBef>
              <a:spcAft>
                <a:spcPts val="0"/>
              </a:spcAft>
            </a:pPr>
            <a:endParaRPr lang="en-US" sz="2000" b="1" i="0" u="none" strike="noStrike" dirty="0">
              <a:solidFill>
                <a:srgbClr val="000000"/>
              </a:solidFill>
              <a:effectLst/>
            </a:endParaRPr>
          </a:p>
          <a:p>
            <a:pPr algn="l" rtl="0">
              <a:spcBef>
                <a:spcPts val="0"/>
              </a:spcBef>
              <a:spcAft>
                <a:spcPts val="0"/>
              </a:spcAft>
            </a:pPr>
            <a:r>
              <a:rPr lang="en-US" sz="2000" b="1" i="0" u="none" strike="noStrike" dirty="0">
                <a:solidFill>
                  <a:srgbClr val="000000"/>
                </a:solidFill>
                <a:effectLst/>
              </a:rPr>
              <a:t>If they already have a TAPinto account, they can click login. </a:t>
            </a:r>
          </a:p>
          <a:p>
            <a:pPr algn="l" rtl="0">
              <a:spcBef>
                <a:spcPts val="0"/>
              </a:spcBef>
              <a:spcAft>
                <a:spcPts val="0"/>
              </a:spcAft>
            </a:pPr>
            <a:endParaRPr lang="en-US" sz="2000" b="1" i="0" u="none" strike="noStrike" dirty="0">
              <a:solidFill>
                <a:srgbClr val="000000"/>
              </a:solidFill>
              <a:effectLst/>
            </a:endParaRPr>
          </a:p>
          <a:p>
            <a:pPr algn="l" rtl="0">
              <a:spcBef>
                <a:spcPts val="0"/>
              </a:spcBef>
              <a:spcAft>
                <a:spcPts val="0"/>
              </a:spcAft>
            </a:pPr>
            <a:r>
              <a:rPr lang="en-US" sz="2000" b="1" i="0" u="none" strike="noStrike" dirty="0">
                <a:solidFill>
                  <a:srgbClr val="000000"/>
                </a:solidFill>
                <a:effectLst/>
              </a:rPr>
              <a:t>They would enter their email in the box under                                                                                   email address, and then hit next.</a:t>
            </a:r>
          </a:p>
          <a:p>
            <a:pPr algn="l" rtl="0">
              <a:spcBef>
                <a:spcPts val="0"/>
              </a:spcBef>
              <a:spcAft>
                <a:spcPts val="0"/>
              </a:spcAft>
            </a:pPr>
            <a:endParaRPr lang="en-US" sz="2000" b="1" i="0" u="none" strike="noStrike" dirty="0">
              <a:solidFill>
                <a:srgbClr val="000000"/>
              </a:solidFill>
              <a:effectLst/>
            </a:endParaRPr>
          </a:p>
          <a:p>
            <a:pPr algn="l" rtl="0">
              <a:spcBef>
                <a:spcPts val="0"/>
              </a:spcBef>
              <a:spcAft>
                <a:spcPts val="0"/>
              </a:spcAft>
            </a:pPr>
            <a:r>
              <a:rPr lang="en-US" sz="2000" b="1" i="0" u="none" strike="noStrike" dirty="0">
                <a:solidFill>
                  <a:srgbClr val="000000"/>
                </a:solidFill>
                <a:effectLst/>
              </a:rPr>
              <a:t>In the box that says password,                                                                                                               enter the password for the account, then hit sign in.</a:t>
            </a:r>
          </a:p>
          <a:p>
            <a:br>
              <a:rPr lang="en-US" dirty="0"/>
            </a:br>
            <a:br>
              <a:rPr lang="en-US" dirty="0"/>
            </a:br>
            <a:endParaRPr lang="en-US" b="1" dirty="0"/>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pic>
        <p:nvPicPr>
          <p:cNvPr id="4" name="Picture 3">
            <a:extLst>
              <a:ext uri="{FF2B5EF4-FFF2-40B4-BE49-F238E27FC236}">
                <a16:creationId xmlns:a16="http://schemas.microsoft.com/office/drawing/2014/main" id="{E19BE05A-1DE6-3C79-FF4D-64C44C76EA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40615" y="2194380"/>
            <a:ext cx="2390153" cy="2760583"/>
          </a:xfrm>
          <a:prstGeom prst="rect">
            <a:avLst/>
          </a:prstGeom>
          <a:ln>
            <a:solidFill>
              <a:schemeClr val="tx1"/>
            </a:solidFill>
          </a:ln>
        </p:spPr>
      </p:pic>
      <p:sp>
        <p:nvSpPr>
          <p:cNvPr id="3" name="Right Arrow 2">
            <a:extLst>
              <a:ext uri="{FF2B5EF4-FFF2-40B4-BE49-F238E27FC236}">
                <a16:creationId xmlns:a16="http://schemas.microsoft.com/office/drawing/2014/main" id="{44D2C544-4C47-4F10-741B-FA1A6FD4D5E2}"/>
              </a:ext>
            </a:extLst>
          </p:cNvPr>
          <p:cNvSpPr/>
          <p:nvPr/>
        </p:nvSpPr>
        <p:spPr>
          <a:xfrm>
            <a:off x="4541649" y="2848736"/>
            <a:ext cx="1198966" cy="70352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283CA47E-F379-0C94-F97E-6EA0FC49447A}"/>
              </a:ext>
            </a:extLst>
          </p:cNvPr>
          <p:cNvSpPr/>
          <p:nvPr/>
        </p:nvSpPr>
        <p:spPr>
          <a:xfrm rot="10800000">
            <a:off x="7914961" y="3200497"/>
            <a:ext cx="1198966" cy="70352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81077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191270"/>
            <a:ext cx="4571999" cy="3647152"/>
          </a:xfrm>
          <a:prstGeom prst="rect">
            <a:avLst/>
          </a:prstGeom>
          <a:noFill/>
        </p:spPr>
        <p:txBody>
          <a:bodyPr wrap="square" rtlCol="0">
            <a:spAutoFit/>
          </a:bodyPr>
          <a:lstStyle/>
          <a:p>
            <a:pPr fontAlgn="base">
              <a:spcBef>
                <a:spcPts val="600"/>
              </a:spcBef>
            </a:pPr>
            <a:r>
              <a:rPr lang="en-US" sz="2400" b="1" i="0" u="none" strike="noStrike" dirty="0">
                <a:solidFill>
                  <a:srgbClr val="000000"/>
                </a:solidFill>
                <a:effectLst/>
              </a:rPr>
              <a:t>You can also do a full text search</a:t>
            </a:r>
            <a:r>
              <a:rPr lang="en-US" sz="2400" b="1" dirty="0">
                <a:solidFill>
                  <a:srgbClr val="000000"/>
                </a:solidFill>
              </a:rPr>
              <a:t> </a:t>
            </a:r>
            <a:r>
              <a:rPr lang="en-US" sz="2400" b="1" i="0" u="none" strike="noStrike" dirty="0">
                <a:solidFill>
                  <a:srgbClr val="000000"/>
                </a:solidFill>
                <a:effectLst/>
              </a:rPr>
              <a:t>or select the category.</a:t>
            </a:r>
            <a:endParaRPr lang="en-US" sz="2400" b="1" dirty="0">
              <a:solidFill>
                <a:srgbClr val="000000"/>
              </a:solidFill>
            </a:endParaRPr>
          </a:p>
          <a:p>
            <a:pPr algn="l" rtl="0" fontAlgn="base">
              <a:spcBef>
                <a:spcPts val="600"/>
              </a:spcBef>
              <a:spcAft>
                <a:spcPts val="600"/>
              </a:spcAft>
            </a:pPr>
            <a:r>
              <a:rPr lang="en-US" sz="2400" b="1" i="0" u="none" strike="noStrike" dirty="0">
                <a:solidFill>
                  <a:srgbClr val="000000"/>
                </a:solidFill>
                <a:effectLst/>
              </a:rPr>
              <a:t>For bulk captioning, once the photos are uploaded, if you click apply caption to all photos, you’ll be able to type in a caption. </a:t>
            </a:r>
          </a:p>
          <a:p>
            <a:pPr algn="l" rtl="0" fontAlgn="base">
              <a:spcBef>
                <a:spcPts val="600"/>
              </a:spcBef>
              <a:spcAft>
                <a:spcPts val="600"/>
              </a:spcAft>
            </a:pPr>
            <a:r>
              <a:rPr lang="en-US" sz="2400" b="1" dirty="0">
                <a:solidFill>
                  <a:srgbClr val="000000"/>
                </a:solidFill>
              </a:rPr>
              <a:t>When you </a:t>
            </a:r>
            <a:r>
              <a:rPr lang="en-US" sz="2400" b="1" i="0" u="none" strike="noStrike" dirty="0">
                <a:solidFill>
                  <a:srgbClr val="000000"/>
                </a:solidFill>
                <a:effectLst/>
              </a:rPr>
              <a:t>approve and publish the article, you’ll be able to see the same caption for every image.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Using and Submitting to My Photos</a:t>
            </a:r>
            <a:endParaRPr lang="en-US" sz="4000" dirty="0"/>
          </a:p>
        </p:txBody>
      </p:sp>
      <p:pic>
        <p:nvPicPr>
          <p:cNvPr id="3" name="Picture 2" descr="Graphical user interface, website&#10;&#10;Description automatically generated">
            <a:extLst>
              <a:ext uri="{FF2B5EF4-FFF2-40B4-BE49-F238E27FC236}">
                <a16:creationId xmlns:a16="http://schemas.microsoft.com/office/drawing/2014/main" id="{92F99A57-B626-5848-58A1-DC1B5833BC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9635" y="1186943"/>
            <a:ext cx="3097433" cy="3875484"/>
          </a:xfrm>
          <a:prstGeom prst="rect">
            <a:avLst/>
          </a:prstGeom>
          <a:ln>
            <a:solidFill>
              <a:schemeClr val="tx1"/>
            </a:solidFill>
          </a:ln>
        </p:spPr>
      </p:pic>
      <p:sp>
        <p:nvSpPr>
          <p:cNvPr id="7" name="Right Arrow 6">
            <a:extLst>
              <a:ext uri="{FF2B5EF4-FFF2-40B4-BE49-F238E27FC236}">
                <a16:creationId xmlns:a16="http://schemas.microsoft.com/office/drawing/2014/main" id="{8FDA3084-4870-5928-91C2-572C73C34168}"/>
              </a:ext>
            </a:extLst>
          </p:cNvPr>
          <p:cNvSpPr/>
          <p:nvPr/>
        </p:nvSpPr>
        <p:spPr>
          <a:xfrm>
            <a:off x="4572000" y="175183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F185BEA4-C7E4-B9E0-6A24-D6C906C46120}"/>
              </a:ext>
            </a:extLst>
          </p:cNvPr>
          <p:cNvSpPr/>
          <p:nvPr/>
        </p:nvSpPr>
        <p:spPr>
          <a:xfrm>
            <a:off x="4551614" y="1378259"/>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4415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939540"/>
          </a:xfrm>
          <a:prstGeom prst="rect">
            <a:avLst/>
          </a:prstGeom>
          <a:noFill/>
        </p:spPr>
        <p:txBody>
          <a:bodyPr wrap="square" rtlCol="0">
            <a:spAutoFit/>
          </a:bodyPr>
          <a:lstStyle/>
          <a:p>
            <a:pPr algn="l" rtl="0">
              <a:spcBef>
                <a:spcPts val="0"/>
              </a:spcBef>
              <a:spcAft>
                <a:spcPts val="0"/>
              </a:spcAft>
            </a:pPr>
            <a:r>
              <a:rPr lang="en-US" sz="2800" b="1" i="0" u="none" strike="noStrike" dirty="0">
                <a:solidFill>
                  <a:srgbClr val="000000"/>
                </a:solidFill>
                <a:effectLst/>
              </a:rPr>
              <a:t>If you have photos that you would like to apply the same alt text to, click the box next to “</a:t>
            </a:r>
            <a:r>
              <a:rPr lang="en-US" sz="2800" b="1" dirty="0">
                <a:solidFill>
                  <a:srgbClr val="000000"/>
                </a:solidFill>
              </a:rPr>
              <a:t>a</a:t>
            </a:r>
            <a:r>
              <a:rPr lang="en-US" sz="2800" b="1" i="0" u="none" strike="noStrike" dirty="0">
                <a:solidFill>
                  <a:srgbClr val="000000"/>
                </a:solidFill>
                <a:effectLst/>
              </a:rPr>
              <a:t>pply alt text to all photos in this article” and all the images will have the same alt text.</a:t>
            </a:r>
          </a:p>
          <a:p>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Adding Photos to Your Article</a:t>
            </a:r>
            <a:endParaRPr sz="4000" dirty="0"/>
          </a:p>
        </p:txBody>
      </p:sp>
      <p:pic>
        <p:nvPicPr>
          <p:cNvPr id="3" name="Picture 2" descr="Graphical user interface, text, application, email&#10;&#10;Description automatically generated">
            <a:extLst>
              <a:ext uri="{FF2B5EF4-FFF2-40B4-BE49-F238E27FC236}">
                <a16:creationId xmlns:a16="http://schemas.microsoft.com/office/drawing/2014/main" id="{CAAED080-C36D-8B1D-D3F4-391F56DC94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8277" y="1541860"/>
            <a:ext cx="3866076" cy="3060643"/>
          </a:xfrm>
          <a:prstGeom prst="rect">
            <a:avLst/>
          </a:prstGeom>
          <a:ln>
            <a:solidFill>
              <a:schemeClr val="tx1"/>
            </a:solidFill>
          </a:ln>
        </p:spPr>
      </p:pic>
      <p:sp>
        <p:nvSpPr>
          <p:cNvPr id="4" name="Right Arrow 3">
            <a:extLst>
              <a:ext uri="{FF2B5EF4-FFF2-40B4-BE49-F238E27FC236}">
                <a16:creationId xmlns:a16="http://schemas.microsoft.com/office/drawing/2014/main" id="{85A31347-D99B-4A1B-C573-DC3721EE30EF}"/>
              </a:ext>
            </a:extLst>
          </p:cNvPr>
          <p:cNvSpPr/>
          <p:nvPr/>
        </p:nvSpPr>
        <p:spPr>
          <a:xfrm rot="10800000">
            <a:off x="6564083" y="3438629"/>
            <a:ext cx="1665516" cy="66635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2951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4924425"/>
          </a:xfrm>
          <a:prstGeom prst="rect">
            <a:avLst/>
          </a:prstGeom>
          <a:noFill/>
        </p:spPr>
        <p:txBody>
          <a:bodyPr wrap="square" rtlCol="0">
            <a:spAutoFit/>
          </a:bodyPr>
          <a:lstStyle/>
          <a:p>
            <a:pPr algn="l" rtl="0">
              <a:spcBef>
                <a:spcPts val="0"/>
              </a:spcBef>
              <a:spcAft>
                <a:spcPts val="0"/>
              </a:spcAft>
            </a:pPr>
            <a:r>
              <a:rPr lang="en-US" sz="2800" b="1" i="0" u="none" strike="noStrike" dirty="0">
                <a:solidFill>
                  <a:srgbClr val="000000"/>
                </a:solidFill>
                <a:effectLst/>
              </a:rPr>
              <a:t>If you have a story with multiple photos from the same photographer, you can apply the photo credit from one photo to all of the photos in the article. Check off the box for </a:t>
            </a:r>
            <a:r>
              <a:rPr lang="en-US" sz="2800" b="1" dirty="0">
                <a:solidFill>
                  <a:srgbClr val="000000"/>
                </a:solidFill>
              </a:rPr>
              <a:t>a</a:t>
            </a:r>
            <a:r>
              <a:rPr lang="en-US" sz="2800" b="1" i="0" u="none" strike="noStrike" dirty="0">
                <a:solidFill>
                  <a:srgbClr val="000000"/>
                </a:solidFill>
                <a:effectLst/>
              </a:rPr>
              <a:t>pply credits to all photos.</a:t>
            </a:r>
          </a:p>
          <a:p>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Adding Photos to Your Article</a:t>
            </a:r>
            <a:endParaRPr lang="en-US" sz="4000" dirty="0"/>
          </a:p>
        </p:txBody>
      </p:sp>
      <p:pic>
        <p:nvPicPr>
          <p:cNvPr id="3" name="Picture 2" descr="Graphical user interface, text, application, email&#10;&#10;Description automatically generated">
            <a:extLst>
              <a:ext uri="{FF2B5EF4-FFF2-40B4-BE49-F238E27FC236}">
                <a16:creationId xmlns:a16="http://schemas.microsoft.com/office/drawing/2014/main" id="{4F69F795-DF7B-D221-7932-069B350673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8277" y="1541860"/>
            <a:ext cx="3866076" cy="3060643"/>
          </a:xfrm>
          <a:prstGeom prst="rect">
            <a:avLst/>
          </a:prstGeom>
          <a:ln>
            <a:solidFill>
              <a:schemeClr val="tx1"/>
            </a:solidFill>
          </a:ln>
        </p:spPr>
      </p:pic>
      <p:sp>
        <p:nvSpPr>
          <p:cNvPr id="7" name="Right Arrow 6">
            <a:extLst>
              <a:ext uri="{FF2B5EF4-FFF2-40B4-BE49-F238E27FC236}">
                <a16:creationId xmlns:a16="http://schemas.microsoft.com/office/drawing/2014/main" id="{709D7BE3-4A36-37B7-4202-E9680F076AD7}"/>
              </a:ext>
            </a:extLst>
          </p:cNvPr>
          <p:cNvSpPr/>
          <p:nvPr/>
        </p:nvSpPr>
        <p:spPr>
          <a:xfrm rot="10800000">
            <a:off x="6574841" y="3453222"/>
            <a:ext cx="1665516" cy="66635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68469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5282004" cy="2215991"/>
          </a:xfrm>
          <a:prstGeom prst="rect">
            <a:avLst/>
          </a:prstGeom>
          <a:noFill/>
        </p:spPr>
        <p:txBody>
          <a:bodyPr wrap="square" rtlCol="0">
            <a:spAutoFit/>
          </a:bodyPr>
          <a:lstStyle/>
          <a:p>
            <a:pPr algn="l" rtl="0" fontAlgn="base">
              <a:spcBef>
                <a:spcPts val="600"/>
              </a:spcBef>
              <a:spcAft>
                <a:spcPts val="600"/>
              </a:spcAft>
            </a:pPr>
            <a:r>
              <a:rPr lang="en-US" sz="3200" b="1" i="0" u="none" strike="noStrike" dirty="0">
                <a:solidFill>
                  <a:srgbClr val="000000"/>
                </a:solidFill>
                <a:effectLst/>
              </a:rPr>
              <a:t>Click </a:t>
            </a:r>
            <a:r>
              <a:rPr lang="en-US" sz="3200" b="1" dirty="0">
                <a:solidFill>
                  <a:srgbClr val="000000"/>
                </a:solidFill>
              </a:rPr>
              <a:t>r</a:t>
            </a:r>
            <a:r>
              <a:rPr lang="en-US" sz="3200" b="1" i="0" u="none" strike="noStrike" dirty="0">
                <a:solidFill>
                  <a:srgbClr val="000000"/>
                </a:solidFill>
                <a:effectLst/>
              </a:rPr>
              <a:t>emove photo underneath the thumbnail. </a:t>
            </a:r>
            <a:endParaRPr lang="en-US" sz="3200" b="1" dirty="0">
              <a:solidFill>
                <a:srgbClr val="000000"/>
              </a:solidFill>
            </a:endParaRPr>
          </a:p>
          <a:p>
            <a:pPr algn="l" rtl="0" fontAlgn="base">
              <a:spcBef>
                <a:spcPts val="600"/>
              </a:spcBef>
              <a:spcAft>
                <a:spcPts val="600"/>
              </a:spcAft>
            </a:pPr>
            <a:r>
              <a:rPr lang="en-US" sz="3200" b="1" dirty="0">
                <a:solidFill>
                  <a:srgbClr val="000000"/>
                </a:solidFill>
              </a:rPr>
              <a:t>I</a:t>
            </a:r>
            <a:r>
              <a:rPr lang="en-US" sz="3200" b="1" i="0" u="none" strike="noStrike" dirty="0">
                <a:solidFill>
                  <a:srgbClr val="000000"/>
                </a:solidFill>
                <a:effectLst/>
              </a:rPr>
              <a:t>t takes a few minutes for the changes to take effect.</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Deleting Photos from Your Article</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A8BD52FF-A62C-0A2D-5FD8-1CC8DCC4A0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0158" y="1257258"/>
            <a:ext cx="2921569" cy="3694926"/>
          </a:xfrm>
          <a:prstGeom prst="rect">
            <a:avLst/>
          </a:prstGeom>
          <a:ln>
            <a:solidFill>
              <a:schemeClr val="tx1"/>
            </a:solidFill>
          </a:ln>
        </p:spPr>
      </p:pic>
      <p:sp>
        <p:nvSpPr>
          <p:cNvPr id="3" name="Right Arrow 2">
            <a:extLst>
              <a:ext uri="{FF2B5EF4-FFF2-40B4-BE49-F238E27FC236}">
                <a16:creationId xmlns:a16="http://schemas.microsoft.com/office/drawing/2014/main" id="{496C3167-D48A-046D-E340-4CE1DE038676}"/>
              </a:ext>
            </a:extLst>
          </p:cNvPr>
          <p:cNvSpPr/>
          <p:nvPr/>
        </p:nvSpPr>
        <p:spPr>
          <a:xfrm rot="10800000">
            <a:off x="6454465" y="3372046"/>
            <a:ext cx="1665516" cy="66635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4175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28658"/>
            <a:ext cx="4571999" cy="3724096"/>
          </a:xfrm>
          <a:prstGeom prst="rect">
            <a:avLst/>
          </a:prstGeom>
          <a:noFill/>
        </p:spPr>
        <p:txBody>
          <a:bodyPr wrap="square" rtlCol="0">
            <a:spAutoFit/>
          </a:bodyPr>
          <a:lstStyle/>
          <a:p>
            <a:pPr algn="l" rtl="0" fontAlgn="base">
              <a:spcBef>
                <a:spcPts val="600"/>
              </a:spcBef>
              <a:spcAft>
                <a:spcPts val="600"/>
              </a:spcAft>
            </a:pPr>
            <a:r>
              <a:rPr lang="en-US" b="1" i="0" u="none" strike="noStrike" dirty="0">
                <a:solidFill>
                  <a:srgbClr val="000000"/>
                </a:solidFill>
                <a:effectLst/>
              </a:rPr>
              <a:t>Click on the pictures you want to move and drag them to where you want them.</a:t>
            </a:r>
          </a:p>
          <a:p>
            <a:pPr algn="l" rtl="0" fontAlgn="base">
              <a:spcBef>
                <a:spcPts val="600"/>
              </a:spcBef>
              <a:spcAft>
                <a:spcPts val="600"/>
              </a:spcAft>
            </a:pPr>
            <a:r>
              <a:rPr lang="en-US" b="1" i="0" u="none" strike="noStrike" dirty="0">
                <a:solidFill>
                  <a:srgbClr val="000000"/>
                </a:solidFill>
                <a:effectLst/>
              </a:rPr>
              <a:t>They will briefly flash yellow to show that it worked.</a:t>
            </a:r>
          </a:p>
          <a:p>
            <a:pPr algn="l" rtl="0">
              <a:spcBef>
                <a:spcPts val="600"/>
              </a:spcBef>
              <a:spcAft>
                <a:spcPts val="600"/>
              </a:spcAft>
            </a:pPr>
            <a:r>
              <a:rPr lang="en-US" b="1" i="0" u="none" strike="noStrike" dirty="0">
                <a:solidFill>
                  <a:srgbClr val="000000"/>
                </a:solidFill>
                <a:effectLst/>
              </a:rPr>
              <a:t>YouTube and Vimeo videos can be embedded in all content on the site. Using the video button (embed media from external sites) cut and paste the video URL (not the embed URL). It will appear in the text wherever you click on the video button. You can also add the video to the photo gallery by clicking on Add Video where you see the Add Photos option.</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Rearranging Photos</a:t>
            </a:r>
            <a:endParaRPr sz="4000" dirty="0"/>
          </a:p>
        </p:txBody>
      </p:sp>
      <p:pic>
        <p:nvPicPr>
          <p:cNvPr id="3" name="Picture 2" descr="Graphical user interface, text, application, email&#10;&#10;Description automatically generated">
            <a:extLst>
              <a:ext uri="{FF2B5EF4-FFF2-40B4-BE49-F238E27FC236}">
                <a16:creationId xmlns:a16="http://schemas.microsoft.com/office/drawing/2014/main" id="{C476C733-A787-C18C-D3EA-3FE1B37552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8277" y="1541860"/>
            <a:ext cx="3866076" cy="3060643"/>
          </a:xfrm>
          <a:prstGeom prst="rect">
            <a:avLst/>
          </a:prstGeom>
          <a:ln>
            <a:solidFill>
              <a:schemeClr val="tx1"/>
            </a:solidFill>
          </a:ln>
        </p:spPr>
      </p:pic>
      <p:sp>
        <p:nvSpPr>
          <p:cNvPr id="8" name="Right Arrow 7">
            <a:extLst>
              <a:ext uri="{FF2B5EF4-FFF2-40B4-BE49-F238E27FC236}">
                <a16:creationId xmlns:a16="http://schemas.microsoft.com/office/drawing/2014/main" id="{9C6EAB7C-2A56-0993-AD2D-7FDFF4A4EB9C}"/>
              </a:ext>
            </a:extLst>
          </p:cNvPr>
          <p:cNvSpPr/>
          <p:nvPr/>
        </p:nvSpPr>
        <p:spPr>
          <a:xfrm rot="8364039">
            <a:off x="7062478" y="2973555"/>
            <a:ext cx="1665516" cy="66635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231ECF4B-5F7C-95B3-9062-1D3237CC0801}"/>
              </a:ext>
            </a:extLst>
          </p:cNvPr>
          <p:cNvSpPr/>
          <p:nvPr/>
        </p:nvSpPr>
        <p:spPr>
          <a:xfrm rot="10800000">
            <a:off x="5621706" y="4073298"/>
            <a:ext cx="1665516" cy="66635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7649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0378"/>
            <a:ext cx="5162587" cy="3477875"/>
          </a:xfrm>
          <a:prstGeom prst="rect">
            <a:avLst/>
          </a:prstGeom>
          <a:noFill/>
        </p:spPr>
        <p:txBody>
          <a:bodyPr wrap="square" rtlCol="0">
            <a:spAutoFit/>
          </a:bodyPr>
          <a:lstStyle/>
          <a:p>
            <a:pPr algn="l" rtl="0">
              <a:spcBef>
                <a:spcPts val="600"/>
              </a:spcBef>
              <a:spcAft>
                <a:spcPts val="600"/>
              </a:spcAft>
            </a:pPr>
            <a:r>
              <a:rPr lang="en-US" sz="2000" b="1" i="0" u="none" strike="noStrike" dirty="0">
                <a:solidFill>
                  <a:srgbClr val="000000"/>
                </a:solidFill>
                <a:effectLst/>
              </a:rPr>
              <a:t>Select the Approve and Publish Now boxes if you want the story to appear on the site once you submit the article</a:t>
            </a:r>
          </a:p>
          <a:p>
            <a:pPr algn="l" rtl="0">
              <a:spcBef>
                <a:spcPts val="600"/>
              </a:spcBef>
              <a:spcAft>
                <a:spcPts val="600"/>
              </a:spcAft>
            </a:pPr>
            <a:r>
              <a:rPr lang="en-US" sz="2000" b="1" i="0" u="none" strike="noStrike" dirty="0">
                <a:solidFill>
                  <a:srgbClr val="000000"/>
                </a:solidFill>
                <a:effectLst/>
              </a:rPr>
              <a:t>If you are not ready to post, there is no need to select Approve or Publish. If the story is a draft, just include “Draft” at the start of your headline. (Don't forget to edit that out later).</a:t>
            </a:r>
          </a:p>
          <a:p>
            <a:pPr algn="l" rtl="0">
              <a:spcBef>
                <a:spcPts val="600"/>
              </a:spcBef>
              <a:spcAft>
                <a:spcPts val="600"/>
              </a:spcAft>
            </a:pPr>
            <a:r>
              <a:rPr lang="en-US" sz="2000" b="1" i="0" u="none" strike="noStrike" dirty="0">
                <a:solidFill>
                  <a:srgbClr val="000000"/>
                </a:solidFill>
                <a:effectLst/>
              </a:rPr>
              <a:t>If you want to schedule the article to publish later, select Approve and select the desired date and time next to schedule publish date.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Approve and Publish Article</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905C8731-91E5-DA63-AC90-E721366C55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1237" y="1237388"/>
            <a:ext cx="2592137" cy="3778369"/>
          </a:xfrm>
          <a:prstGeom prst="rect">
            <a:avLst/>
          </a:prstGeom>
          <a:ln>
            <a:solidFill>
              <a:schemeClr val="tx1"/>
            </a:solidFill>
          </a:ln>
        </p:spPr>
      </p:pic>
      <p:sp>
        <p:nvSpPr>
          <p:cNvPr id="3" name="Right Arrow 2">
            <a:extLst>
              <a:ext uri="{FF2B5EF4-FFF2-40B4-BE49-F238E27FC236}">
                <a16:creationId xmlns:a16="http://schemas.microsoft.com/office/drawing/2014/main" id="{8AB75C40-3168-6D6C-B254-BFF02D5268CB}"/>
              </a:ext>
            </a:extLst>
          </p:cNvPr>
          <p:cNvSpPr/>
          <p:nvPr/>
        </p:nvSpPr>
        <p:spPr>
          <a:xfrm>
            <a:off x="5040818" y="1580165"/>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AC795B9F-2981-09D2-2838-5EF78AC31D2D}"/>
              </a:ext>
            </a:extLst>
          </p:cNvPr>
          <p:cNvSpPr/>
          <p:nvPr/>
        </p:nvSpPr>
        <p:spPr>
          <a:xfrm>
            <a:off x="5040818" y="1937473"/>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C921A592-DF7B-4876-7F25-E55336640D57}"/>
              </a:ext>
            </a:extLst>
          </p:cNvPr>
          <p:cNvSpPr/>
          <p:nvPr/>
        </p:nvSpPr>
        <p:spPr>
          <a:xfrm>
            <a:off x="5040818" y="237694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06177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5659260" cy="3908762"/>
          </a:xfrm>
          <a:prstGeom prst="rect">
            <a:avLst/>
          </a:prstGeom>
          <a:noFill/>
        </p:spPr>
        <p:txBody>
          <a:bodyPr wrap="square" rtlCol="0">
            <a:spAutoFit/>
          </a:bodyPr>
          <a:lstStyle/>
          <a:p>
            <a:pPr algn="l" rtl="0">
              <a:spcBef>
                <a:spcPts val="600"/>
              </a:spcBef>
              <a:spcAft>
                <a:spcPts val="600"/>
              </a:spcAft>
            </a:pPr>
            <a:r>
              <a:rPr lang="en-US" sz="2400" b="1" i="0" u="none" strike="noStrike" dirty="0">
                <a:solidFill>
                  <a:srgbClr val="000000"/>
                </a:solidFill>
                <a:effectLst/>
              </a:rPr>
              <a:t>If the story is worth its own email to your readers, select Send News Alert so that an email will be sent to all our subscribers with the article. </a:t>
            </a:r>
          </a:p>
          <a:p>
            <a:pPr algn="l" rtl="0">
              <a:spcBef>
                <a:spcPts val="600"/>
              </a:spcBef>
              <a:spcAft>
                <a:spcPts val="600"/>
              </a:spcAft>
            </a:pPr>
            <a:r>
              <a:rPr lang="en-US" sz="2400" b="1" i="0" u="none" strike="noStrike" dirty="0">
                <a:solidFill>
                  <a:srgbClr val="000000"/>
                </a:solidFill>
                <a:effectLst/>
              </a:rPr>
              <a:t>This should be sent 2-3 per week, depending on the news cycle. </a:t>
            </a:r>
          </a:p>
          <a:p>
            <a:pPr algn="l" rtl="0">
              <a:spcBef>
                <a:spcPts val="600"/>
              </a:spcBef>
              <a:spcAft>
                <a:spcPts val="600"/>
              </a:spcAft>
            </a:pPr>
            <a:r>
              <a:rPr lang="en-US" sz="2400" b="1" dirty="0">
                <a:solidFill>
                  <a:srgbClr val="000000"/>
                </a:solidFill>
              </a:rPr>
              <a:t>You </a:t>
            </a:r>
            <a:r>
              <a:rPr lang="en-US" sz="2400" b="1" i="0" u="none" strike="noStrike" dirty="0">
                <a:solidFill>
                  <a:srgbClr val="000000"/>
                </a:solidFill>
                <a:effectLst/>
              </a:rPr>
              <a:t>can’t schedule a news alert for a future date.</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Sending a News Alert</a:t>
            </a:r>
            <a:endParaRPr sz="4000" dirty="0"/>
          </a:p>
        </p:txBody>
      </p:sp>
      <p:pic>
        <p:nvPicPr>
          <p:cNvPr id="3" name="Picture 2" descr="Graphical user interface, application&#10;&#10;Description automatically generated">
            <a:extLst>
              <a:ext uri="{FF2B5EF4-FFF2-40B4-BE49-F238E27FC236}">
                <a16:creationId xmlns:a16="http://schemas.microsoft.com/office/drawing/2014/main" id="{392098F7-4419-46CA-1366-3BE8A9982F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1237" y="1237388"/>
            <a:ext cx="2592137" cy="3778369"/>
          </a:xfrm>
          <a:prstGeom prst="rect">
            <a:avLst/>
          </a:prstGeom>
          <a:ln>
            <a:solidFill>
              <a:schemeClr val="tx1"/>
            </a:solidFill>
          </a:ln>
        </p:spPr>
      </p:pic>
      <p:sp>
        <p:nvSpPr>
          <p:cNvPr id="4" name="Right Arrow 3">
            <a:extLst>
              <a:ext uri="{FF2B5EF4-FFF2-40B4-BE49-F238E27FC236}">
                <a16:creationId xmlns:a16="http://schemas.microsoft.com/office/drawing/2014/main" id="{11F7836C-3403-8B7D-8A00-AB1828C67EFD}"/>
              </a:ext>
            </a:extLst>
          </p:cNvPr>
          <p:cNvSpPr/>
          <p:nvPr/>
        </p:nvSpPr>
        <p:spPr>
          <a:xfrm rot="10800000">
            <a:off x="6957927" y="3126572"/>
            <a:ext cx="1491435" cy="90914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3305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262432"/>
          </a:xfrm>
          <a:prstGeom prst="rect">
            <a:avLst/>
          </a:prstGeom>
          <a:noFill/>
        </p:spPr>
        <p:txBody>
          <a:bodyPr wrap="square" rtlCol="0">
            <a:spAutoFit/>
          </a:bodyPr>
          <a:lstStyle/>
          <a:p>
            <a:pPr algn="l" rtl="0">
              <a:spcBef>
                <a:spcPts val="600"/>
              </a:spcBef>
              <a:spcAft>
                <a:spcPts val="600"/>
              </a:spcAft>
            </a:pPr>
            <a:r>
              <a:rPr lang="en-US" sz="2800" b="1" i="0" u="none" strike="noStrike" dirty="0">
                <a:solidFill>
                  <a:srgbClr val="000000"/>
                </a:solidFill>
                <a:effectLst/>
              </a:rPr>
              <a:t>For any Advertiser-related content, you must check the This is an advertisement box. </a:t>
            </a:r>
          </a:p>
          <a:p>
            <a:pPr algn="l" rtl="0">
              <a:spcBef>
                <a:spcPts val="600"/>
              </a:spcBef>
              <a:spcAft>
                <a:spcPts val="600"/>
              </a:spcAft>
            </a:pPr>
            <a:r>
              <a:rPr lang="en-US" sz="2800" b="1" i="0" u="none" strike="noStrike" dirty="0">
                <a:solidFill>
                  <a:srgbClr val="000000"/>
                </a:solidFill>
                <a:effectLst/>
              </a:rPr>
              <a:t>This will add a Sponsored Content tag to the article, as well as advertising language to the bottom of the content.</a:t>
            </a:r>
            <a:endParaRPr lang="en-US" sz="16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Advertiser-Related Content</a:t>
            </a:r>
            <a:endParaRPr lang="en-US" sz="4000" dirty="0"/>
          </a:p>
        </p:txBody>
      </p:sp>
      <p:sp>
        <p:nvSpPr>
          <p:cNvPr id="7" name="Right Arrow 6">
            <a:extLst>
              <a:ext uri="{FF2B5EF4-FFF2-40B4-BE49-F238E27FC236}">
                <a16:creationId xmlns:a16="http://schemas.microsoft.com/office/drawing/2014/main" id="{C0C876BE-F4C3-F2A1-C038-A583744166B8}"/>
              </a:ext>
            </a:extLst>
          </p:cNvPr>
          <p:cNvSpPr/>
          <p:nvPr/>
        </p:nvSpPr>
        <p:spPr>
          <a:xfrm>
            <a:off x="4506780" y="4097315"/>
            <a:ext cx="1990165" cy="59436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Graphical user interface, application&#10;&#10;Description automatically generated">
            <a:extLst>
              <a:ext uri="{FF2B5EF4-FFF2-40B4-BE49-F238E27FC236}">
                <a16:creationId xmlns:a16="http://schemas.microsoft.com/office/drawing/2014/main" id="{EE8330FA-7793-151E-0E77-D9CCCA8386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96945" y="1172584"/>
            <a:ext cx="2226801" cy="3970916"/>
          </a:xfrm>
          <a:prstGeom prst="rect">
            <a:avLst/>
          </a:prstGeom>
        </p:spPr>
      </p:pic>
    </p:spTree>
    <p:extLst>
      <p:ext uri="{BB962C8B-B14F-4D97-AF65-F5344CB8AC3E}">
        <p14:creationId xmlns:p14="http://schemas.microsoft.com/office/powerpoint/2010/main" val="3053420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3462486"/>
          </a:xfrm>
          <a:prstGeom prst="rect">
            <a:avLst/>
          </a:prstGeom>
          <a:noFill/>
        </p:spPr>
        <p:txBody>
          <a:bodyPr wrap="square" rtlCol="0">
            <a:spAutoFit/>
          </a:bodyPr>
          <a:lstStyle/>
          <a:p>
            <a:pPr algn="l" rtl="0">
              <a:spcBef>
                <a:spcPts val="600"/>
              </a:spcBef>
              <a:spcAft>
                <a:spcPts val="600"/>
              </a:spcAft>
            </a:pPr>
            <a:r>
              <a:rPr lang="en-US" sz="3200" b="1" i="0" u="none" strike="noStrike" dirty="0">
                <a:solidFill>
                  <a:srgbClr val="000000"/>
                </a:solidFill>
                <a:effectLst/>
              </a:rPr>
              <a:t>For any content where you do not want any </a:t>
            </a:r>
            <a:r>
              <a:rPr lang="en-US" sz="3200" b="1" dirty="0">
                <a:solidFill>
                  <a:srgbClr val="000000"/>
                </a:solidFill>
              </a:rPr>
              <a:t>ads or sponsorships</a:t>
            </a:r>
            <a:r>
              <a:rPr lang="en-US" sz="3200" b="1" i="0" u="none" strike="noStrike" dirty="0">
                <a:solidFill>
                  <a:srgbClr val="000000"/>
                </a:solidFill>
                <a:effectLst/>
              </a:rPr>
              <a:t> to appear, click the Ad free or Sponsor free box.</a:t>
            </a:r>
          </a:p>
          <a:p>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Ad-Free Content</a:t>
            </a:r>
            <a:endParaRPr sz="4000" dirty="0"/>
          </a:p>
        </p:txBody>
      </p:sp>
      <p:sp>
        <p:nvSpPr>
          <p:cNvPr id="7" name="Right Arrow 6">
            <a:extLst>
              <a:ext uri="{FF2B5EF4-FFF2-40B4-BE49-F238E27FC236}">
                <a16:creationId xmlns:a16="http://schemas.microsoft.com/office/drawing/2014/main" id="{C0C876BE-F4C3-F2A1-C038-A583744166B8}"/>
              </a:ext>
            </a:extLst>
          </p:cNvPr>
          <p:cNvSpPr/>
          <p:nvPr/>
        </p:nvSpPr>
        <p:spPr>
          <a:xfrm>
            <a:off x="4506780" y="4549136"/>
            <a:ext cx="1990165" cy="59436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Graphical user interface, application&#10;&#10;Description automatically generated">
            <a:extLst>
              <a:ext uri="{FF2B5EF4-FFF2-40B4-BE49-F238E27FC236}">
                <a16:creationId xmlns:a16="http://schemas.microsoft.com/office/drawing/2014/main" id="{EE8330FA-7793-151E-0E77-D9CCCA8386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96945" y="1172584"/>
            <a:ext cx="2226801" cy="3970916"/>
          </a:xfrm>
          <a:prstGeom prst="rect">
            <a:avLst/>
          </a:prstGeom>
        </p:spPr>
      </p:pic>
    </p:spTree>
    <p:extLst>
      <p:ext uri="{BB962C8B-B14F-4D97-AF65-F5344CB8AC3E}">
        <p14:creationId xmlns:p14="http://schemas.microsoft.com/office/powerpoint/2010/main" val="5320909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5798371" cy="3508653"/>
          </a:xfrm>
          <a:prstGeom prst="rect">
            <a:avLst/>
          </a:prstGeom>
          <a:noFill/>
        </p:spPr>
        <p:txBody>
          <a:bodyPr wrap="square" rtlCol="0">
            <a:spAutoFit/>
          </a:bodyPr>
          <a:lstStyle/>
          <a:p>
            <a:pPr algn="l" rtl="0">
              <a:spcBef>
                <a:spcPts val="600"/>
              </a:spcBef>
              <a:spcAft>
                <a:spcPts val="600"/>
              </a:spcAft>
            </a:pPr>
            <a:r>
              <a:rPr lang="en-US" sz="2400" b="1" i="0" strike="noStrike" dirty="0">
                <a:solidFill>
                  <a:srgbClr val="000000"/>
                </a:solidFill>
                <a:effectLst/>
              </a:rPr>
              <a:t>If the story is worth its own app alert to your readers, select send a push notification to your APP subscribers.</a:t>
            </a:r>
          </a:p>
          <a:p>
            <a:pPr marL="342900" indent="-342900" algn="l" rtl="0">
              <a:spcBef>
                <a:spcPts val="600"/>
              </a:spcBef>
              <a:spcAft>
                <a:spcPts val="600"/>
              </a:spcAft>
              <a:buFont typeface="Arial" panose="020B0604020202020204" pitchFamily="34" charset="0"/>
              <a:buChar char="•"/>
            </a:pPr>
            <a:r>
              <a:rPr lang="en-US" sz="2400" b="1" dirty="0">
                <a:solidFill>
                  <a:srgbClr val="000000"/>
                </a:solidFill>
              </a:rPr>
              <a:t>Selecting send breaking news notification will send it as a breaking news alert.</a:t>
            </a:r>
          </a:p>
          <a:p>
            <a:pPr marL="342900" indent="-342900" algn="l" rtl="0">
              <a:spcBef>
                <a:spcPts val="600"/>
              </a:spcBef>
              <a:spcAft>
                <a:spcPts val="600"/>
              </a:spcAft>
              <a:buFont typeface="Arial" panose="020B0604020202020204" pitchFamily="34" charset="0"/>
              <a:buChar char="•"/>
            </a:pPr>
            <a:r>
              <a:rPr lang="en-US" sz="2400" b="1" i="0" dirty="0">
                <a:solidFill>
                  <a:srgbClr val="000000"/>
                </a:solidFill>
                <a:effectLst/>
              </a:rPr>
              <a:t>If your story is newsworthy but not breaking, select send noteworthy news.</a:t>
            </a:r>
            <a:endParaRPr lang="en-US" sz="2400" b="1" i="0" strike="noStrike" dirty="0">
              <a:solidFill>
                <a:srgbClr val="000000"/>
              </a:solidFill>
              <a:effectLst/>
            </a:endParaRPr>
          </a:p>
          <a:p>
            <a:pPr marL="342900" indent="-342900" algn="l" rtl="0">
              <a:spcBef>
                <a:spcPts val="600"/>
              </a:spcBef>
              <a:spcAft>
                <a:spcPts val="600"/>
              </a:spcAft>
              <a:buFont typeface="Arial" panose="020B0604020202020204" pitchFamily="34" charset="0"/>
              <a:buChar char="•"/>
            </a:pPr>
            <a:r>
              <a:rPr lang="en-US" sz="2400" b="1" i="0" strike="noStrike" dirty="0">
                <a:solidFill>
                  <a:srgbClr val="000000"/>
                </a:solidFill>
                <a:effectLst/>
              </a:rPr>
              <a:t>This should be used 1-4 times per day. </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App Push Notification</a:t>
            </a:r>
            <a:endParaRPr sz="4000" dirty="0"/>
          </a:p>
        </p:txBody>
      </p:sp>
      <p:pic>
        <p:nvPicPr>
          <p:cNvPr id="8" name="Picture 7" descr="Graphical user interface, text, application&#10;&#10;Description automatically generated">
            <a:extLst>
              <a:ext uri="{FF2B5EF4-FFF2-40B4-BE49-F238E27FC236}">
                <a16:creationId xmlns:a16="http://schemas.microsoft.com/office/drawing/2014/main" id="{FC6D259F-9CD5-7E35-1124-437630E3EB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7463" y="1475219"/>
            <a:ext cx="3031945" cy="2858906"/>
          </a:xfrm>
          <a:prstGeom prst="rect">
            <a:avLst/>
          </a:prstGeom>
          <a:ln>
            <a:solidFill>
              <a:schemeClr val="tx1"/>
            </a:solidFill>
          </a:ln>
        </p:spPr>
      </p:pic>
    </p:spTree>
    <p:extLst>
      <p:ext uri="{BB962C8B-B14F-4D97-AF65-F5344CB8AC3E}">
        <p14:creationId xmlns:p14="http://schemas.microsoft.com/office/powerpoint/2010/main" val="1900977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100378"/>
            <a:ext cx="6794205" cy="4154984"/>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If they do not yet have an account:</a:t>
            </a:r>
          </a:p>
          <a:p>
            <a:pPr algn="l" rtl="0">
              <a:spcBef>
                <a:spcPts val="0"/>
              </a:spcBef>
              <a:spcAft>
                <a:spcPts val="0"/>
              </a:spcAft>
            </a:pPr>
            <a:endParaRPr lang="en-US" sz="2400" b="1" dirty="0">
              <a:solidFill>
                <a:srgbClr val="000000"/>
              </a:solidFill>
            </a:endParaRPr>
          </a:p>
          <a:p>
            <a:pPr marL="342900" indent="-342900" algn="l" rtl="0">
              <a:spcBef>
                <a:spcPts val="0"/>
              </a:spcBef>
              <a:spcAft>
                <a:spcPts val="0"/>
              </a:spcAft>
              <a:buFont typeface="Arial" panose="020B0604020202020204" pitchFamily="34" charset="0"/>
              <a:buChar char="•"/>
            </a:pPr>
            <a:r>
              <a:rPr lang="en-US" sz="2400" b="1" i="0" u="none" strike="noStrike" dirty="0">
                <a:solidFill>
                  <a:srgbClr val="000000"/>
                </a:solidFill>
                <a:effectLst/>
              </a:rPr>
              <a:t>Click login</a:t>
            </a:r>
          </a:p>
          <a:p>
            <a:pPr marL="342900" indent="-342900" algn="l" rtl="0">
              <a:spcBef>
                <a:spcPts val="0"/>
              </a:spcBef>
              <a:spcAft>
                <a:spcPts val="0"/>
              </a:spcAft>
              <a:buFont typeface="Arial" panose="020B0604020202020204" pitchFamily="34" charset="0"/>
              <a:buChar char="•"/>
            </a:pPr>
            <a:endParaRPr lang="en-US" sz="2400" b="1" i="0" u="none" strike="noStrike" dirty="0">
              <a:solidFill>
                <a:srgbClr val="000000"/>
              </a:solidFill>
              <a:effectLst/>
            </a:endParaRPr>
          </a:p>
          <a:p>
            <a:pPr marL="342900" indent="-342900" algn="l" rtl="0">
              <a:spcBef>
                <a:spcPts val="0"/>
              </a:spcBef>
              <a:spcAft>
                <a:spcPts val="0"/>
              </a:spcAft>
              <a:buFont typeface="Arial" panose="020B0604020202020204" pitchFamily="34" charset="0"/>
              <a:buChar char="•"/>
            </a:pPr>
            <a:r>
              <a:rPr lang="en-US" sz="2400" b="1" dirty="0">
                <a:solidFill>
                  <a:srgbClr val="000000"/>
                </a:solidFill>
              </a:rPr>
              <a:t>Enter email address</a:t>
            </a:r>
          </a:p>
          <a:p>
            <a:pPr marL="342900" indent="-342900" algn="l" rtl="0">
              <a:spcBef>
                <a:spcPts val="0"/>
              </a:spcBef>
              <a:spcAft>
                <a:spcPts val="0"/>
              </a:spcAft>
              <a:buFont typeface="Arial" panose="020B0604020202020204" pitchFamily="34" charset="0"/>
              <a:buChar char="•"/>
            </a:pPr>
            <a:endParaRPr lang="en-US" sz="2400" b="1" i="0" u="none" strike="noStrike" dirty="0">
              <a:solidFill>
                <a:srgbClr val="000000"/>
              </a:solidFill>
              <a:effectLst/>
            </a:endParaRPr>
          </a:p>
          <a:p>
            <a:pPr marL="342900" indent="-342900" algn="l" rtl="0">
              <a:spcBef>
                <a:spcPts val="0"/>
              </a:spcBef>
              <a:spcAft>
                <a:spcPts val="0"/>
              </a:spcAft>
              <a:buFont typeface="Arial" panose="020B0604020202020204" pitchFamily="34" charset="0"/>
              <a:buChar char="•"/>
            </a:pPr>
            <a:r>
              <a:rPr lang="en-US" sz="2400" b="1" i="0" u="none" strike="noStrike" dirty="0">
                <a:solidFill>
                  <a:srgbClr val="000000"/>
                </a:solidFill>
                <a:effectLst/>
              </a:rPr>
              <a:t>Creat</a:t>
            </a:r>
            <a:r>
              <a:rPr lang="en-US" sz="2400" b="1" dirty="0">
                <a:solidFill>
                  <a:srgbClr val="000000"/>
                </a:solidFill>
              </a:rPr>
              <a:t>e a password</a:t>
            </a:r>
          </a:p>
          <a:p>
            <a:pPr marL="342900" indent="-342900" algn="l" rtl="0">
              <a:spcBef>
                <a:spcPts val="0"/>
              </a:spcBef>
              <a:spcAft>
                <a:spcPts val="0"/>
              </a:spcAft>
              <a:buFont typeface="Arial" panose="020B0604020202020204" pitchFamily="34" charset="0"/>
              <a:buChar char="•"/>
            </a:pPr>
            <a:endParaRPr lang="en-US" sz="2400" b="1" i="0" u="none" strike="noStrike" dirty="0">
              <a:solidFill>
                <a:srgbClr val="000000"/>
              </a:solidFill>
              <a:effectLst/>
            </a:endParaRPr>
          </a:p>
          <a:p>
            <a:pPr marL="342900" indent="-342900" algn="l" rtl="0">
              <a:spcBef>
                <a:spcPts val="0"/>
              </a:spcBef>
              <a:spcAft>
                <a:spcPts val="0"/>
              </a:spcAft>
              <a:buFont typeface="Arial" panose="020B0604020202020204" pitchFamily="34" charset="0"/>
              <a:buChar char="•"/>
            </a:pPr>
            <a:r>
              <a:rPr lang="en-US" sz="2400" b="1" i="0" u="none" strike="noStrike" dirty="0">
                <a:solidFill>
                  <a:srgbClr val="000000"/>
                </a:solidFill>
                <a:effectLst/>
              </a:rPr>
              <a:t>Check off the box that says                                                                             “I want to receive Enews from TAP”                                                      if they would like to subscribe</a:t>
            </a:r>
            <a:endParaRPr lang="en-US" sz="2400" b="1" dirty="0"/>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a:xfrm>
            <a:off x="628650" y="273844"/>
            <a:ext cx="7886700" cy="771980"/>
          </a:xfrm>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pic>
        <p:nvPicPr>
          <p:cNvPr id="4" name="Picture 3">
            <a:extLst>
              <a:ext uri="{FF2B5EF4-FFF2-40B4-BE49-F238E27FC236}">
                <a16:creationId xmlns:a16="http://schemas.microsoft.com/office/drawing/2014/main" id="{91FB9269-8E2B-8115-9EA3-F487A0A239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6541" y="1100378"/>
            <a:ext cx="2938424" cy="4020478"/>
          </a:xfrm>
          <a:prstGeom prst="rect">
            <a:avLst/>
          </a:prstGeom>
          <a:ln>
            <a:solidFill>
              <a:schemeClr val="tx1"/>
            </a:solidFill>
          </a:ln>
        </p:spPr>
      </p:pic>
      <p:sp>
        <p:nvSpPr>
          <p:cNvPr id="3" name="Right Arrow 2">
            <a:extLst>
              <a:ext uri="{FF2B5EF4-FFF2-40B4-BE49-F238E27FC236}">
                <a16:creationId xmlns:a16="http://schemas.microsoft.com/office/drawing/2014/main" id="{E28B4E66-ABBE-1A68-B030-93BB0FFFB612}"/>
              </a:ext>
            </a:extLst>
          </p:cNvPr>
          <p:cNvSpPr/>
          <p:nvPr/>
        </p:nvSpPr>
        <p:spPr>
          <a:xfrm>
            <a:off x="4572000" y="1880934"/>
            <a:ext cx="1281579" cy="4509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C434E7B7-38AF-6EC8-50A3-87345343BD29}"/>
              </a:ext>
            </a:extLst>
          </p:cNvPr>
          <p:cNvSpPr/>
          <p:nvPr/>
        </p:nvSpPr>
        <p:spPr>
          <a:xfrm rot="10800000">
            <a:off x="7441474" y="2180616"/>
            <a:ext cx="1281579" cy="4509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B79A0C79-990A-78D1-818D-40D23E68F53C}"/>
              </a:ext>
            </a:extLst>
          </p:cNvPr>
          <p:cNvSpPr/>
          <p:nvPr/>
        </p:nvSpPr>
        <p:spPr>
          <a:xfrm>
            <a:off x="4571999" y="2406101"/>
            <a:ext cx="1281579" cy="4509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2109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2" y="1257258"/>
            <a:ext cx="4571998" cy="3477875"/>
          </a:xfrm>
          <a:prstGeom prst="rect">
            <a:avLst/>
          </a:prstGeom>
          <a:noFill/>
        </p:spPr>
        <p:txBody>
          <a:bodyPr wrap="square" rtlCol="0">
            <a:spAutoFit/>
          </a:bodyPr>
          <a:lstStyle/>
          <a:p>
            <a:pPr algn="l" rtl="0">
              <a:spcBef>
                <a:spcPts val="600"/>
              </a:spcBef>
              <a:spcAft>
                <a:spcPts val="600"/>
              </a:spcAft>
            </a:pPr>
            <a:r>
              <a:rPr lang="en-US" sz="2000" b="1" i="0" u="none" strike="noStrike" dirty="0">
                <a:solidFill>
                  <a:srgbClr val="000000"/>
                </a:solidFill>
                <a:effectLst/>
              </a:rPr>
              <a:t>The Posting area is where you will decide how to post the content. </a:t>
            </a:r>
          </a:p>
          <a:p>
            <a:pPr>
              <a:spcBef>
                <a:spcPts val="600"/>
              </a:spcBef>
              <a:spcAft>
                <a:spcPts val="600"/>
              </a:spcAft>
            </a:pPr>
            <a:r>
              <a:rPr lang="en-US" sz="2000" b="1" i="0" u="none" strike="noStrike" dirty="0">
                <a:solidFill>
                  <a:srgbClr val="000000"/>
                </a:solidFill>
                <a:effectLst/>
              </a:rPr>
              <a:t>For Towns, include your town as the Main Town and other towns that you think might want the story as     Additional Towns. </a:t>
            </a:r>
          </a:p>
          <a:p>
            <a:pPr>
              <a:spcBef>
                <a:spcPts val="600"/>
              </a:spcBef>
              <a:spcAft>
                <a:spcPts val="600"/>
              </a:spcAft>
            </a:pPr>
            <a:r>
              <a:rPr lang="en-US" sz="2000" b="1" i="0" u="none" strike="noStrike" dirty="0">
                <a:solidFill>
                  <a:srgbClr val="000000"/>
                </a:solidFill>
                <a:effectLst/>
              </a:rPr>
              <a:t>Please keep in mind that TAPinto is a hyperlocal publication, so unless an article has a direct impact in a town, please don’t include it. </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Posting Article</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171CEA0A-03EA-EDE9-40C8-79270C5038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66243" y="1667436"/>
            <a:ext cx="3302797" cy="2655350"/>
          </a:xfrm>
          <a:prstGeom prst="rect">
            <a:avLst/>
          </a:prstGeom>
          <a:ln>
            <a:solidFill>
              <a:schemeClr val="tx1"/>
            </a:solidFill>
          </a:ln>
        </p:spPr>
      </p:pic>
      <p:sp>
        <p:nvSpPr>
          <p:cNvPr id="3" name="Right Arrow 2">
            <a:extLst>
              <a:ext uri="{FF2B5EF4-FFF2-40B4-BE49-F238E27FC236}">
                <a16:creationId xmlns:a16="http://schemas.microsoft.com/office/drawing/2014/main" id="{403E93CA-9C11-BF77-CB15-F3A3A2199A3E}"/>
              </a:ext>
            </a:extLst>
          </p:cNvPr>
          <p:cNvSpPr/>
          <p:nvPr/>
        </p:nvSpPr>
        <p:spPr>
          <a:xfrm>
            <a:off x="4572000" y="2441731"/>
            <a:ext cx="1429198" cy="74975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741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0378"/>
            <a:ext cx="4571999" cy="3200876"/>
          </a:xfrm>
          <a:prstGeom prst="rect">
            <a:avLst/>
          </a:prstGeom>
          <a:noFill/>
        </p:spPr>
        <p:txBody>
          <a:bodyPr wrap="square" rtlCol="0">
            <a:spAutoFit/>
          </a:bodyPr>
          <a:lstStyle/>
          <a:p>
            <a:pPr algn="l" rtl="0">
              <a:spcBef>
                <a:spcPts val="600"/>
              </a:spcBef>
              <a:spcAft>
                <a:spcPts val="600"/>
              </a:spcAft>
            </a:pPr>
            <a:r>
              <a:rPr lang="en-US" sz="3200" b="1" i="0" u="none" strike="noStrike" dirty="0">
                <a:solidFill>
                  <a:srgbClr val="000000"/>
                </a:solidFill>
                <a:effectLst/>
              </a:rPr>
              <a:t>Sections are the topics the article falls under, such as Health and Wellness, or Sports. </a:t>
            </a:r>
          </a:p>
          <a:p>
            <a:pPr algn="l" rtl="0">
              <a:spcBef>
                <a:spcPts val="600"/>
              </a:spcBef>
              <a:spcAft>
                <a:spcPts val="600"/>
              </a:spcAft>
            </a:pPr>
            <a:r>
              <a:rPr lang="en-US" sz="3200" b="1" dirty="0">
                <a:solidFill>
                  <a:srgbClr val="000000"/>
                </a:solidFill>
              </a:rPr>
              <a:t>For each story, check off one section.</a:t>
            </a:r>
            <a:endParaRPr lang="en-US" sz="32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Select a Section</a:t>
            </a:r>
            <a:endParaRPr sz="4000" dirty="0"/>
          </a:p>
        </p:txBody>
      </p:sp>
      <p:pic>
        <p:nvPicPr>
          <p:cNvPr id="8" name="Picture 7" descr="Graphical user interface, application&#10;&#10;Description automatically generated">
            <a:extLst>
              <a:ext uri="{FF2B5EF4-FFF2-40B4-BE49-F238E27FC236}">
                <a16:creationId xmlns:a16="http://schemas.microsoft.com/office/drawing/2014/main" id="{B8411043-9920-C905-7B3F-1001B2CA85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40175" y="1674169"/>
            <a:ext cx="3150864" cy="2533201"/>
          </a:xfrm>
          <a:prstGeom prst="rect">
            <a:avLst/>
          </a:prstGeom>
          <a:ln>
            <a:solidFill>
              <a:schemeClr val="tx1"/>
            </a:solidFill>
          </a:ln>
        </p:spPr>
      </p:pic>
      <p:sp>
        <p:nvSpPr>
          <p:cNvPr id="4" name="Right Arrow 3">
            <a:extLst>
              <a:ext uri="{FF2B5EF4-FFF2-40B4-BE49-F238E27FC236}">
                <a16:creationId xmlns:a16="http://schemas.microsoft.com/office/drawing/2014/main" id="{5563228C-CA12-1067-A449-0B052210EE42}"/>
              </a:ext>
            </a:extLst>
          </p:cNvPr>
          <p:cNvSpPr/>
          <p:nvPr/>
        </p:nvSpPr>
        <p:spPr>
          <a:xfrm>
            <a:off x="4367691" y="3327629"/>
            <a:ext cx="1796383" cy="120134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7563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0378"/>
            <a:ext cx="4571999" cy="3262432"/>
          </a:xfrm>
          <a:prstGeom prst="rect">
            <a:avLst/>
          </a:prstGeom>
          <a:noFill/>
        </p:spPr>
        <p:txBody>
          <a:bodyPr wrap="square" rtlCol="0">
            <a:spAutoFit/>
          </a:bodyPr>
          <a:lstStyle/>
          <a:p>
            <a:pPr algn="l" rtl="0">
              <a:spcBef>
                <a:spcPts val="600"/>
              </a:spcBef>
              <a:spcAft>
                <a:spcPts val="600"/>
              </a:spcAft>
            </a:pPr>
            <a:r>
              <a:rPr lang="en-US" sz="2800" b="1" i="0" u="none" strike="noStrike" dirty="0">
                <a:solidFill>
                  <a:srgbClr val="000000"/>
                </a:solidFill>
                <a:effectLst/>
              </a:rPr>
              <a:t>If it is a good original news story, you want the story to be a town and section top story. </a:t>
            </a:r>
            <a:endParaRPr lang="en-US" sz="2800" b="1" dirty="0">
              <a:solidFill>
                <a:srgbClr val="000000"/>
              </a:solidFill>
            </a:endParaRPr>
          </a:p>
          <a:p>
            <a:pPr algn="l" rtl="0">
              <a:spcBef>
                <a:spcPts val="600"/>
              </a:spcBef>
              <a:spcAft>
                <a:spcPts val="600"/>
              </a:spcAft>
            </a:pPr>
            <a:r>
              <a:rPr lang="en-US" sz="2800" b="1" i="0" u="none" strike="noStrike" dirty="0">
                <a:solidFill>
                  <a:srgbClr val="000000"/>
                </a:solidFill>
                <a:effectLst/>
              </a:rPr>
              <a:t>You can also put the story in the section you chose, </a:t>
            </a:r>
            <a:r>
              <a:rPr lang="en-US" sz="2800" b="1" dirty="0">
                <a:solidFill>
                  <a:srgbClr val="000000"/>
                </a:solidFill>
              </a:rPr>
              <a:t>and not </a:t>
            </a:r>
            <a:r>
              <a:rPr lang="en-US" sz="2800" b="1" i="0" u="none" strike="noStrike" dirty="0">
                <a:solidFill>
                  <a:srgbClr val="000000"/>
                </a:solidFill>
                <a:effectLst/>
              </a:rPr>
              <a:t>your town’s home page.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Top Stories on Site</a:t>
            </a:r>
            <a:endParaRPr sz="4000" dirty="0"/>
          </a:p>
        </p:txBody>
      </p:sp>
      <p:pic>
        <p:nvPicPr>
          <p:cNvPr id="3" name="Picture 2" descr="Graphical user interface, application&#10;&#10;Description automatically generated">
            <a:extLst>
              <a:ext uri="{FF2B5EF4-FFF2-40B4-BE49-F238E27FC236}">
                <a16:creationId xmlns:a16="http://schemas.microsoft.com/office/drawing/2014/main" id="{95B00CFD-81DC-27FE-73E9-DEFA5A5287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3062" y="1283050"/>
            <a:ext cx="2472288" cy="3643682"/>
          </a:xfrm>
          <a:prstGeom prst="rect">
            <a:avLst/>
          </a:prstGeom>
          <a:ln>
            <a:solidFill>
              <a:schemeClr val="tx1"/>
            </a:solidFill>
          </a:ln>
        </p:spPr>
      </p:pic>
      <p:sp>
        <p:nvSpPr>
          <p:cNvPr id="4" name="Right Arrow 3">
            <a:extLst>
              <a:ext uri="{FF2B5EF4-FFF2-40B4-BE49-F238E27FC236}">
                <a16:creationId xmlns:a16="http://schemas.microsoft.com/office/drawing/2014/main" id="{7C636557-1A73-48A2-3CF2-2ABC2B81AC9C}"/>
              </a:ext>
            </a:extLst>
          </p:cNvPr>
          <p:cNvSpPr/>
          <p:nvPr/>
        </p:nvSpPr>
        <p:spPr>
          <a:xfrm>
            <a:off x="4571999" y="1350544"/>
            <a:ext cx="1796383" cy="120134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10783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0378"/>
            <a:ext cx="4571999" cy="3108543"/>
          </a:xfrm>
          <a:prstGeom prst="rect">
            <a:avLst/>
          </a:prstGeom>
          <a:noFill/>
        </p:spPr>
        <p:txBody>
          <a:bodyPr wrap="square" rtlCol="0">
            <a:spAutoFit/>
          </a:bodyPr>
          <a:lstStyle/>
          <a:p>
            <a:pPr algn="l" rtl="0">
              <a:spcBef>
                <a:spcPts val="600"/>
              </a:spcBef>
              <a:spcAft>
                <a:spcPts val="600"/>
              </a:spcAft>
            </a:pPr>
            <a:r>
              <a:rPr lang="en-US" sz="2800" b="1" i="0" u="none" strike="noStrike" dirty="0">
                <a:solidFill>
                  <a:srgbClr val="000000"/>
                </a:solidFill>
                <a:effectLst/>
              </a:rPr>
              <a:t>If it is a good original news story, also select Top Story for Overall Homepage so it will be considered for TAPinto’s overall homepage as well as TAPinto’s corporate social media pages.</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Recommend to Overall Homepage</a:t>
            </a:r>
            <a:endParaRPr lang="en-US" sz="4000" dirty="0"/>
          </a:p>
        </p:txBody>
      </p:sp>
      <p:pic>
        <p:nvPicPr>
          <p:cNvPr id="3" name="Picture 2" descr="Graphical user interface, application&#10;&#10;Description automatically generated">
            <a:extLst>
              <a:ext uri="{FF2B5EF4-FFF2-40B4-BE49-F238E27FC236}">
                <a16:creationId xmlns:a16="http://schemas.microsoft.com/office/drawing/2014/main" id="{95B00CFD-81DC-27FE-73E9-DEFA5A5287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3062" y="1283050"/>
            <a:ext cx="2472288" cy="3643682"/>
          </a:xfrm>
          <a:prstGeom prst="rect">
            <a:avLst/>
          </a:prstGeom>
          <a:ln>
            <a:solidFill>
              <a:schemeClr val="tx1"/>
            </a:solidFill>
          </a:ln>
        </p:spPr>
      </p:pic>
      <p:sp>
        <p:nvSpPr>
          <p:cNvPr id="4" name="Right Arrow 3">
            <a:extLst>
              <a:ext uri="{FF2B5EF4-FFF2-40B4-BE49-F238E27FC236}">
                <a16:creationId xmlns:a16="http://schemas.microsoft.com/office/drawing/2014/main" id="{7C636557-1A73-48A2-3CF2-2ABC2B81AC9C}"/>
              </a:ext>
            </a:extLst>
          </p:cNvPr>
          <p:cNvSpPr/>
          <p:nvPr/>
        </p:nvSpPr>
        <p:spPr>
          <a:xfrm>
            <a:off x="4571999" y="2137798"/>
            <a:ext cx="1796383" cy="120134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21713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0378"/>
            <a:ext cx="4733365" cy="3939540"/>
          </a:xfrm>
          <a:prstGeom prst="rect">
            <a:avLst/>
          </a:prstGeom>
          <a:noFill/>
        </p:spPr>
        <p:txBody>
          <a:bodyPr wrap="square" rtlCol="0">
            <a:spAutoFit/>
          </a:bodyPr>
          <a:lstStyle/>
          <a:p>
            <a:pPr algn="l" rtl="0">
              <a:spcBef>
                <a:spcPts val="600"/>
              </a:spcBef>
              <a:spcAft>
                <a:spcPts val="600"/>
              </a:spcAft>
            </a:pPr>
            <a:r>
              <a:rPr lang="en-US" sz="2400" b="1" i="0" u="none" strike="noStrike" dirty="0">
                <a:solidFill>
                  <a:srgbClr val="000000"/>
                </a:solidFill>
                <a:effectLst/>
              </a:rPr>
              <a:t>If the article is not News, but is a column, letter to the editor, candidate statement or other form of content, click the Post to Other Content Button. You will be asked to select a specific secondary type of content.  </a:t>
            </a:r>
          </a:p>
          <a:p>
            <a:pPr algn="l" rtl="0">
              <a:spcBef>
                <a:spcPts val="600"/>
              </a:spcBef>
              <a:spcAft>
                <a:spcPts val="600"/>
              </a:spcAft>
            </a:pPr>
            <a:r>
              <a:rPr lang="en-US" sz="2400" b="1" i="0" u="none" strike="noStrike" dirty="0">
                <a:solidFill>
                  <a:srgbClr val="000000"/>
                </a:solidFill>
                <a:effectLst/>
              </a:rPr>
              <a:t>If you are uploading a column article, be sure to select the column from the drop-down menu.</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Non-News Articles</a:t>
            </a:r>
            <a:endParaRPr lang="en-US" sz="4000" dirty="0"/>
          </a:p>
        </p:txBody>
      </p:sp>
      <p:pic>
        <p:nvPicPr>
          <p:cNvPr id="3" name="Picture 2" descr="Graphical user interface, application&#10;&#10;Description automatically generated">
            <a:extLst>
              <a:ext uri="{FF2B5EF4-FFF2-40B4-BE49-F238E27FC236}">
                <a16:creationId xmlns:a16="http://schemas.microsoft.com/office/drawing/2014/main" id="{95B00CFD-81DC-27FE-73E9-DEFA5A5287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3062" y="1283050"/>
            <a:ext cx="2472288" cy="3643682"/>
          </a:xfrm>
          <a:prstGeom prst="rect">
            <a:avLst/>
          </a:prstGeom>
          <a:ln>
            <a:solidFill>
              <a:schemeClr val="tx1"/>
            </a:solidFill>
          </a:ln>
        </p:spPr>
      </p:pic>
      <p:sp>
        <p:nvSpPr>
          <p:cNvPr id="4" name="Right Arrow 3">
            <a:extLst>
              <a:ext uri="{FF2B5EF4-FFF2-40B4-BE49-F238E27FC236}">
                <a16:creationId xmlns:a16="http://schemas.microsoft.com/office/drawing/2014/main" id="{7C636557-1A73-48A2-3CF2-2ABC2B81AC9C}"/>
              </a:ext>
            </a:extLst>
          </p:cNvPr>
          <p:cNvSpPr/>
          <p:nvPr/>
        </p:nvSpPr>
        <p:spPr>
          <a:xfrm>
            <a:off x="4572000" y="2495773"/>
            <a:ext cx="1667436" cy="112306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11916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2092881"/>
          </a:xfrm>
          <a:prstGeom prst="rect">
            <a:avLst/>
          </a:prstGeom>
          <a:noFill/>
        </p:spPr>
        <p:txBody>
          <a:bodyPr wrap="square" rtlCol="0">
            <a:spAutoFit/>
          </a:bodyPr>
          <a:lstStyle/>
          <a:p>
            <a:pPr algn="l" rtl="0">
              <a:spcBef>
                <a:spcPts val="600"/>
              </a:spcBef>
              <a:spcAft>
                <a:spcPts val="600"/>
              </a:spcAft>
            </a:pPr>
            <a:r>
              <a:rPr lang="en-US" sz="2000" b="1" i="0" u="none" strike="noStrike" dirty="0">
                <a:solidFill>
                  <a:srgbClr val="000000"/>
                </a:solidFill>
                <a:effectLst/>
              </a:rPr>
              <a:t>When you are done with the article, click Update Article. If you previously selected Approve and Publish, clicking Update Article will publish the article on your site. Otherwise, the article will remain as a draft, and will appear in your dashboard and article database so you can access later.</a:t>
            </a:r>
          </a:p>
          <a:p>
            <a:pPr algn="l" rtl="0">
              <a:spcBef>
                <a:spcPts val="600"/>
              </a:spcBef>
              <a:spcAft>
                <a:spcPts val="600"/>
              </a:spcAft>
            </a:pPr>
            <a:r>
              <a:rPr lang="en-US" sz="2000" b="1" i="0" u="none" strike="noStrike" dirty="0">
                <a:solidFill>
                  <a:srgbClr val="000000"/>
                </a:solidFill>
                <a:effectLst/>
              </a:rPr>
              <a:t>If you need to make changes to this article, click the Edit or pencil button in the dashboard or article database. Edits could take several minutes to show up.</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Ready to Publish</a:t>
            </a:r>
            <a:endParaRPr sz="4000" dirty="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B699DBE3-A20C-7387-9449-A1FFC14AF8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2538" y="3536156"/>
            <a:ext cx="3517900" cy="1333500"/>
          </a:xfrm>
          <a:prstGeom prst="rect">
            <a:avLst/>
          </a:prstGeom>
          <a:ln>
            <a:solidFill>
              <a:schemeClr val="tx1"/>
            </a:solidFill>
          </a:ln>
        </p:spPr>
      </p:pic>
      <p:sp>
        <p:nvSpPr>
          <p:cNvPr id="7" name="Right Arrow 6">
            <a:extLst>
              <a:ext uri="{FF2B5EF4-FFF2-40B4-BE49-F238E27FC236}">
                <a16:creationId xmlns:a16="http://schemas.microsoft.com/office/drawing/2014/main" id="{004173E5-DB71-C621-D38C-9883E758F864}"/>
              </a:ext>
            </a:extLst>
          </p:cNvPr>
          <p:cNvSpPr/>
          <p:nvPr/>
        </p:nvSpPr>
        <p:spPr>
          <a:xfrm>
            <a:off x="2243717" y="4202906"/>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54737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5539978"/>
          </a:xfrm>
          <a:prstGeom prst="rect">
            <a:avLst/>
          </a:prstGeom>
          <a:noFill/>
        </p:spPr>
        <p:txBody>
          <a:bodyPr wrap="square" rtlCol="0">
            <a:spAutoFit/>
          </a:bodyPr>
          <a:lstStyle/>
          <a:p>
            <a:pPr algn="l" rtl="0">
              <a:spcBef>
                <a:spcPts val="0"/>
              </a:spcBef>
              <a:spcAft>
                <a:spcPts val="0"/>
              </a:spcAft>
            </a:pPr>
            <a:r>
              <a:rPr lang="en-US" sz="3200" b="1" i="0" u="none" strike="noStrike" dirty="0">
                <a:solidFill>
                  <a:srgbClr val="000000"/>
                </a:solidFill>
                <a:effectLst/>
              </a:rPr>
              <a:t>Each night, the registered                                          content editor for each site                                 will receive an email from the                                                     CMS detailing the stories that                                                 are unapproved and                                                 unpublished in your admin.</a:t>
            </a:r>
          </a:p>
          <a:p>
            <a:br>
              <a:rPr lang="en-US" dirty="0"/>
            </a:br>
            <a:br>
              <a:rPr lang="en-US" dirty="0"/>
            </a:br>
            <a:br>
              <a:rPr lang="en-US" dirty="0"/>
            </a:br>
            <a:br>
              <a:rPr lang="en-US" dirty="0"/>
            </a:br>
            <a:br>
              <a:rPr lang="en-US" dirty="0"/>
            </a:br>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Article Notification System</a:t>
            </a:r>
            <a:endParaRPr sz="4000" dirty="0"/>
          </a:p>
        </p:txBody>
      </p:sp>
      <p:pic>
        <p:nvPicPr>
          <p:cNvPr id="4" name="Picture 3" descr="Graphical user interface, text, application, email&#10;&#10;Description automatically generated">
            <a:extLst>
              <a:ext uri="{FF2B5EF4-FFF2-40B4-BE49-F238E27FC236}">
                <a16:creationId xmlns:a16="http://schemas.microsoft.com/office/drawing/2014/main" id="{6AB25E80-58F6-33AB-6B52-82D0893D94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9496" y="1268016"/>
            <a:ext cx="4074503" cy="3886242"/>
          </a:xfrm>
          <a:prstGeom prst="rect">
            <a:avLst/>
          </a:prstGeom>
        </p:spPr>
      </p:pic>
    </p:spTree>
    <p:extLst>
      <p:ext uri="{BB962C8B-B14F-4D97-AF65-F5344CB8AC3E}">
        <p14:creationId xmlns:p14="http://schemas.microsoft.com/office/powerpoint/2010/main" val="34061498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453665" cy="6524863"/>
          </a:xfrm>
          <a:prstGeom prst="rect">
            <a:avLst/>
          </a:prstGeom>
          <a:noFill/>
        </p:spPr>
        <p:txBody>
          <a:bodyPr wrap="square" rtlCol="0">
            <a:spAutoFit/>
          </a:bodyPr>
          <a:lstStyle/>
          <a:p>
            <a:pPr algn="l" rtl="0">
              <a:spcBef>
                <a:spcPts val="0"/>
              </a:spcBef>
              <a:spcAft>
                <a:spcPts val="0"/>
              </a:spcAft>
            </a:pPr>
            <a:r>
              <a:rPr lang="en-US" sz="1900" b="1" i="0" u="none" strike="noStrike" dirty="0">
                <a:solidFill>
                  <a:srgbClr val="000000"/>
                </a:solidFill>
                <a:effectLst/>
              </a:rPr>
              <a:t>You can customize the Daily/Weekly Newsletter top story. </a:t>
            </a:r>
          </a:p>
          <a:p>
            <a:pPr algn="l" rtl="0">
              <a:spcBef>
                <a:spcPts val="0"/>
              </a:spcBef>
              <a:spcAft>
                <a:spcPts val="0"/>
              </a:spcAft>
            </a:pPr>
            <a:r>
              <a:rPr lang="en-US" sz="1900" b="1" i="0" u="none" strike="noStrike" dirty="0">
                <a:solidFill>
                  <a:srgbClr val="000000"/>
                </a:solidFill>
                <a:effectLst/>
              </a:rPr>
              <a:t>The alert subject is used to customize breaking news articles. </a:t>
            </a:r>
          </a:p>
          <a:p>
            <a:pPr algn="l" rtl="0">
              <a:spcBef>
                <a:spcPts val="0"/>
              </a:spcBef>
              <a:spcAft>
                <a:spcPts val="0"/>
              </a:spcAft>
            </a:pPr>
            <a:r>
              <a:rPr lang="en-US" sz="1900" b="1" i="0" u="none" strike="noStrike" dirty="0">
                <a:solidFill>
                  <a:srgbClr val="000000"/>
                </a:solidFill>
                <a:effectLst/>
              </a:rPr>
              <a:t>You can also click the top story option under the headline to make the article a top story in your Enews. </a:t>
            </a:r>
          </a:p>
          <a:p>
            <a:pPr algn="l" rtl="0">
              <a:spcBef>
                <a:spcPts val="0"/>
              </a:spcBef>
              <a:spcAft>
                <a:spcPts val="0"/>
              </a:spcAft>
            </a:pPr>
            <a:r>
              <a:rPr lang="en-US" sz="1900" b="1" i="0" u="none" strike="noStrike" dirty="0">
                <a:solidFill>
                  <a:srgbClr val="000000"/>
                </a:solidFill>
                <a:effectLst/>
              </a:rPr>
              <a:t>If multiple top stories are selected, the system will put both at the top, with the newest story being the “Featured” story. This process works the same for the Weekend newsletter.</a:t>
            </a:r>
          </a:p>
          <a:p>
            <a:br>
              <a:rPr lang="en-US" sz="1900" dirty="0"/>
            </a:br>
            <a:br>
              <a:rPr lang="en-US" sz="1900" dirty="0"/>
            </a:br>
            <a:br>
              <a:rPr lang="en-US" sz="1900" dirty="0"/>
            </a:br>
            <a:br>
              <a:rPr lang="en-US" sz="1900" dirty="0"/>
            </a:br>
            <a:br>
              <a:rPr lang="en-US" sz="1900" dirty="0"/>
            </a:br>
            <a:br>
              <a:rPr lang="en-US" sz="1900" dirty="0"/>
            </a:br>
            <a:br>
              <a:rPr lang="en-US" sz="1900" dirty="0"/>
            </a:br>
            <a:br>
              <a:rPr lang="en-US" sz="1900" dirty="0"/>
            </a:br>
            <a:br>
              <a:rPr lang="en-US" sz="1900" dirty="0"/>
            </a:br>
            <a:endParaRPr lang="en-US" sz="19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600" b="1" dirty="0">
                <a:solidFill>
                  <a:srgbClr val="FFFFFF"/>
                </a:solidFill>
              </a:rPr>
              <a:t>Customize Newsletter/Breaking News Articles</a:t>
            </a:r>
            <a:endParaRPr sz="3600" dirty="0"/>
          </a:p>
        </p:txBody>
      </p:sp>
      <p:pic>
        <p:nvPicPr>
          <p:cNvPr id="3" name="Picture 2" descr="Graphical user interface, text, application, email, Teams&#10;&#10;Description automatically generated">
            <a:extLst>
              <a:ext uri="{FF2B5EF4-FFF2-40B4-BE49-F238E27FC236}">
                <a16:creationId xmlns:a16="http://schemas.microsoft.com/office/drawing/2014/main" id="{4FC74280-8582-86D8-382A-B6206E3BF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42527" y="3039569"/>
            <a:ext cx="4795148" cy="2041615"/>
          </a:xfrm>
          <a:prstGeom prst="rect">
            <a:avLst/>
          </a:prstGeom>
          <a:ln>
            <a:solidFill>
              <a:schemeClr val="tx1"/>
            </a:solidFill>
          </a:ln>
        </p:spPr>
      </p:pic>
      <p:sp>
        <p:nvSpPr>
          <p:cNvPr id="4" name="Right Arrow 3">
            <a:extLst>
              <a:ext uri="{FF2B5EF4-FFF2-40B4-BE49-F238E27FC236}">
                <a16:creationId xmlns:a16="http://schemas.microsoft.com/office/drawing/2014/main" id="{6CB717D3-0EE1-605C-F8CB-EEC3A7578F0B}"/>
              </a:ext>
            </a:extLst>
          </p:cNvPr>
          <p:cNvSpPr/>
          <p:nvPr/>
        </p:nvSpPr>
        <p:spPr>
          <a:xfrm>
            <a:off x="4190326" y="3643926"/>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5838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50848"/>
            <a:ext cx="3883843" cy="3298339"/>
          </a:xfrm>
          <a:prstGeom prst="rect">
            <a:avLst/>
          </a:prstGeom>
          <a:noFill/>
        </p:spPr>
        <p:txBody>
          <a:bodyPr wrap="square" rtlCol="0">
            <a:spAutoFit/>
          </a:bodyPr>
          <a:lstStyle/>
          <a:p>
            <a:pPr algn="l" rtl="0">
              <a:spcBef>
                <a:spcPts val="0"/>
              </a:spcBef>
              <a:spcAft>
                <a:spcPts val="0"/>
              </a:spcAft>
            </a:pPr>
            <a:r>
              <a:rPr lang="en-US" sz="2000" b="1" i="0" u="none" strike="noStrike" dirty="0">
                <a:solidFill>
                  <a:srgbClr val="000000"/>
                </a:solidFill>
                <a:effectLst/>
              </a:rPr>
              <a:t>Town admins can add Promotional Footers and Editor’s Notes to the bottom of all articles created in the CMS.</a:t>
            </a:r>
          </a:p>
          <a:p>
            <a:pPr algn="l" rtl="0">
              <a:spcBef>
                <a:spcPts val="1000"/>
              </a:spcBef>
              <a:spcAft>
                <a:spcPts val="0"/>
              </a:spcAft>
            </a:pPr>
            <a:r>
              <a:rPr lang="en-US" sz="2000" b="1" i="0" u="none" strike="noStrike" dirty="0">
                <a:solidFill>
                  <a:srgbClr val="000000"/>
                </a:solidFill>
                <a:effectLst/>
              </a:rPr>
              <a:t>The Promotional Footer should be utilized to promote various aspects of your business, including social media channels, Enews sign-ups, APP downloads and marketing opportunities.</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Promotional Footers &amp; Editor’s Notes</a:t>
            </a:r>
            <a:endParaRPr sz="4000" dirty="0"/>
          </a:p>
        </p:txBody>
      </p:sp>
      <p:pic>
        <p:nvPicPr>
          <p:cNvPr id="8" name="Picture 7" descr="Graphical user interface, text, application, email&#10;&#10;Description automatically generated">
            <a:extLst>
              <a:ext uri="{FF2B5EF4-FFF2-40B4-BE49-F238E27FC236}">
                <a16:creationId xmlns:a16="http://schemas.microsoft.com/office/drawing/2014/main" id="{D3B3F57C-F60E-2C91-5B81-5F5A16204E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04354" y="1541860"/>
            <a:ext cx="4552646" cy="2996043"/>
          </a:xfrm>
          <a:prstGeom prst="rect">
            <a:avLst/>
          </a:prstGeom>
          <a:ln>
            <a:solidFill>
              <a:schemeClr val="tx1"/>
            </a:solidFill>
          </a:ln>
        </p:spPr>
      </p:pic>
    </p:spTree>
    <p:extLst>
      <p:ext uri="{BB962C8B-B14F-4D97-AF65-F5344CB8AC3E}">
        <p14:creationId xmlns:p14="http://schemas.microsoft.com/office/powerpoint/2010/main" val="33406537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9805"/>
            <a:ext cx="4571999" cy="3267561"/>
          </a:xfrm>
          <a:prstGeom prst="rect">
            <a:avLst/>
          </a:prstGeom>
          <a:noFill/>
        </p:spPr>
        <p:txBody>
          <a:bodyPr wrap="square" rtlCol="0">
            <a:spAutoFit/>
          </a:bodyPr>
          <a:lstStyle/>
          <a:p>
            <a:pPr algn="l" rtl="0">
              <a:spcBef>
                <a:spcPts val="1000"/>
              </a:spcBef>
              <a:spcAft>
                <a:spcPts val="0"/>
              </a:spcAft>
            </a:pPr>
            <a:r>
              <a:rPr lang="en-US" sz="1800" b="1" i="0" u="none" strike="noStrike" dirty="0">
                <a:solidFill>
                  <a:srgbClr val="000000"/>
                </a:solidFill>
                <a:effectLst/>
              </a:rPr>
              <a:t>The Editor’s Note functionality will create consistent formatting for editor’s notes across the network. </a:t>
            </a:r>
          </a:p>
          <a:p>
            <a:pPr algn="l" rtl="0">
              <a:spcBef>
                <a:spcPts val="1000"/>
              </a:spcBef>
              <a:spcAft>
                <a:spcPts val="0"/>
              </a:spcAft>
            </a:pPr>
            <a:r>
              <a:rPr lang="en-US" sz="1800" b="1" i="0" u="none" strike="noStrike" dirty="0">
                <a:solidFill>
                  <a:srgbClr val="000000"/>
                </a:solidFill>
                <a:effectLst/>
              </a:rPr>
              <a:t>Like Promotional footers, each franchise will have the ability to create single-use and templated editor’s notes. Editor’s Notes are for purposes of transparency with the reader - for example, if the franchisee or reporter has a business or personal relationship with the subject of the story, it should be disclosed to the reader through an Editor’s Note.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Promotional Footers &amp; Editor’s Notes</a:t>
            </a:r>
            <a:endParaRPr lang="en-US" sz="4000" dirty="0"/>
          </a:p>
        </p:txBody>
      </p:sp>
      <p:pic>
        <p:nvPicPr>
          <p:cNvPr id="4" name="Picture 3" descr="Graphical user interface, text, application, email&#10;&#10;Description automatically generated">
            <a:extLst>
              <a:ext uri="{FF2B5EF4-FFF2-40B4-BE49-F238E27FC236}">
                <a16:creationId xmlns:a16="http://schemas.microsoft.com/office/drawing/2014/main" id="{2EB1444D-01E3-E22A-D02E-5D5CEBFF39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54781" y="1765941"/>
            <a:ext cx="4295969" cy="2284866"/>
          </a:xfrm>
          <a:prstGeom prst="rect">
            <a:avLst/>
          </a:prstGeom>
          <a:ln>
            <a:solidFill>
              <a:schemeClr val="tx1"/>
            </a:solidFill>
          </a:ln>
        </p:spPr>
      </p:pic>
    </p:spTree>
    <p:extLst>
      <p:ext uri="{BB962C8B-B14F-4D97-AF65-F5344CB8AC3E}">
        <p14:creationId xmlns:p14="http://schemas.microsoft.com/office/powerpoint/2010/main" val="4166312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100378"/>
            <a:ext cx="6794205" cy="4647426"/>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If they do not yet have an account:</a:t>
            </a:r>
          </a:p>
          <a:p>
            <a:pPr algn="l" rtl="0">
              <a:spcBef>
                <a:spcPts val="0"/>
              </a:spcBef>
              <a:spcAft>
                <a:spcPts val="0"/>
              </a:spcAft>
            </a:pPr>
            <a:endParaRPr lang="en-US" sz="2400" b="1" i="0" u="none" strike="noStrike" dirty="0">
              <a:solidFill>
                <a:srgbClr val="000000"/>
              </a:solidFill>
              <a:effectLst/>
            </a:endParaRPr>
          </a:p>
          <a:p>
            <a:pPr algn="l" rtl="0">
              <a:spcBef>
                <a:spcPts val="0"/>
              </a:spcBef>
              <a:spcAft>
                <a:spcPts val="0"/>
              </a:spcAft>
            </a:pPr>
            <a:r>
              <a:rPr lang="en-US" sz="2000" b="1" i="0" u="none" strike="noStrike" dirty="0">
                <a:solidFill>
                  <a:srgbClr val="000000"/>
                </a:solidFill>
                <a:effectLst/>
              </a:rPr>
              <a:t>In the box under “Choose which TAPinto site(s) you                would like to receive Enews from,” they would choose                   the towns they want to receive Enews for.</a:t>
            </a:r>
          </a:p>
          <a:p>
            <a:pPr algn="l" rtl="0">
              <a:spcBef>
                <a:spcPts val="0"/>
              </a:spcBef>
              <a:spcAft>
                <a:spcPts val="0"/>
              </a:spcAft>
            </a:pPr>
            <a:endParaRPr lang="en-US" sz="2000" b="1" i="0" u="none" strike="noStrike" dirty="0">
              <a:solidFill>
                <a:srgbClr val="000000"/>
              </a:solidFill>
              <a:effectLst/>
            </a:endParaRPr>
          </a:p>
          <a:p>
            <a:pPr algn="l" rtl="0">
              <a:spcBef>
                <a:spcPts val="0"/>
              </a:spcBef>
              <a:spcAft>
                <a:spcPts val="0"/>
              </a:spcAft>
            </a:pPr>
            <a:r>
              <a:rPr lang="en-US" sz="2000" b="1" dirty="0">
                <a:solidFill>
                  <a:srgbClr val="000000"/>
                </a:solidFill>
              </a:rPr>
              <a:t>Then, click “</a:t>
            </a:r>
            <a:r>
              <a:rPr lang="en-US" sz="2000" b="1" i="0" u="none" strike="noStrike" dirty="0">
                <a:solidFill>
                  <a:srgbClr val="000000"/>
                </a:solidFill>
                <a:effectLst/>
              </a:rPr>
              <a:t>I agree to </a:t>
            </a:r>
            <a:r>
              <a:rPr lang="en-US" sz="2000" b="1" i="0" u="none" strike="noStrike" dirty="0" err="1">
                <a:solidFill>
                  <a:srgbClr val="000000"/>
                </a:solidFill>
                <a:effectLst/>
              </a:rPr>
              <a:t>TAPinto.net's</a:t>
            </a:r>
            <a:r>
              <a:rPr lang="en-US" sz="2000" b="1" i="0" u="none" strike="noStrike" dirty="0">
                <a:solidFill>
                  <a:srgbClr val="000000"/>
                </a:solidFill>
                <a:effectLst/>
              </a:rPr>
              <a:t> Terms of Use                                    and Privacy Policy*” and hit Sign Up. </a:t>
            </a:r>
          </a:p>
          <a:p>
            <a:pPr algn="l" rtl="0">
              <a:spcBef>
                <a:spcPts val="0"/>
              </a:spcBef>
              <a:spcAft>
                <a:spcPts val="0"/>
              </a:spcAft>
            </a:pPr>
            <a:endParaRPr lang="en-US" sz="2000" b="1" i="0" u="none" strike="noStrike" dirty="0">
              <a:solidFill>
                <a:srgbClr val="000000"/>
              </a:solidFill>
              <a:effectLst/>
            </a:endParaRPr>
          </a:p>
          <a:p>
            <a:pPr algn="l" rtl="0">
              <a:spcBef>
                <a:spcPts val="0"/>
              </a:spcBef>
              <a:spcAft>
                <a:spcPts val="0"/>
              </a:spcAft>
            </a:pPr>
            <a:r>
              <a:rPr lang="en-US" sz="2000" b="1" i="0" u="none" strike="noStrike" dirty="0">
                <a:solidFill>
                  <a:srgbClr val="000000"/>
                </a:solidFill>
                <a:effectLst/>
              </a:rPr>
              <a:t>They will receive an email asking for confirmation. </a:t>
            </a:r>
          </a:p>
          <a:p>
            <a:pPr algn="l" rtl="0">
              <a:spcBef>
                <a:spcPts val="0"/>
              </a:spcBef>
              <a:spcAft>
                <a:spcPts val="0"/>
              </a:spcAft>
            </a:pPr>
            <a:r>
              <a:rPr lang="en-US" sz="2000" b="1" i="0" u="none" strike="noStrike" dirty="0">
                <a:solidFill>
                  <a:srgbClr val="000000"/>
                </a:solidFill>
                <a:effectLst/>
              </a:rPr>
              <a:t>Once the account is confirmed,                                                             the client can begin to submit content.</a:t>
            </a:r>
          </a:p>
          <a:p>
            <a:pPr algn="l" rtl="0">
              <a:spcBef>
                <a:spcPts val="0"/>
              </a:spcBef>
              <a:spcAft>
                <a:spcPts val="0"/>
              </a:spcAft>
            </a:pPr>
            <a:endParaRPr lang="en-US" sz="2400" b="1" i="0" u="none" strike="noStrike" dirty="0">
              <a:solidFill>
                <a:srgbClr val="000000"/>
              </a:solidFill>
              <a:effectLst/>
            </a:endParaRPr>
          </a:p>
          <a:p>
            <a:pPr algn="l" rtl="0">
              <a:spcBef>
                <a:spcPts val="0"/>
              </a:spcBef>
              <a:spcAft>
                <a:spcPts val="0"/>
              </a:spcAft>
            </a:pPr>
            <a:endParaRPr lang="en-US" sz="2400" b="1" dirty="0">
              <a:solidFill>
                <a:srgbClr val="000000"/>
              </a:solidFill>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a:xfrm>
            <a:off x="628650" y="273844"/>
            <a:ext cx="7886700" cy="771980"/>
          </a:xfrm>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pic>
        <p:nvPicPr>
          <p:cNvPr id="4" name="Picture 3">
            <a:extLst>
              <a:ext uri="{FF2B5EF4-FFF2-40B4-BE49-F238E27FC236}">
                <a16:creationId xmlns:a16="http://schemas.microsoft.com/office/drawing/2014/main" id="{91FB9269-8E2B-8115-9EA3-F487A0A239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6541" y="1100378"/>
            <a:ext cx="2938424" cy="4020478"/>
          </a:xfrm>
          <a:prstGeom prst="rect">
            <a:avLst/>
          </a:prstGeom>
          <a:ln>
            <a:solidFill>
              <a:schemeClr val="tx1"/>
            </a:solidFill>
          </a:ln>
        </p:spPr>
      </p:pic>
      <p:sp>
        <p:nvSpPr>
          <p:cNvPr id="3" name="Right Arrow 2">
            <a:extLst>
              <a:ext uri="{FF2B5EF4-FFF2-40B4-BE49-F238E27FC236}">
                <a16:creationId xmlns:a16="http://schemas.microsoft.com/office/drawing/2014/main" id="{E28B4E66-ABBE-1A68-B030-93BB0FFFB612}"/>
              </a:ext>
            </a:extLst>
          </p:cNvPr>
          <p:cNvSpPr/>
          <p:nvPr/>
        </p:nvSpPr>
        <p:spPr>
          <a:xfrm>
            <a:off x="4584961" y="3380125"/>
            <a:ext cx="1281579" cy="4509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C434E7B7-38AF-6EC8-50A3-87345343BD29}"/>
              </a:ext>
            </a:extLst>
          </p:cNvPr>
          <p:cNvSpPr/>
          <p:nvPr/>
        </p:nvSpPr>
        <p:spPr>
          <a:xfrm rot="10800000">
            <a:off x="7434993" y="4418685"/>
            <a:ext cx="1281579" cy="4509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B79A0C79-990A-78D1-818D-40D23E68F53C}"/>
              </a:ext>
            </a:extLst>
          </p:cNvPr>
          <p:cNvSpPr/>
          <p:nvPr/>
        </p:nvSpPr>
        <p:spPr>
          <a:xfrm>
            <a:off x="4584962" y="4708507"/>
            <a:ext cx="1281579" cy="4509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02424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2492990"/>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To edit a previously written article:</a:t>
            </a:r>
          </a:p>
          <a:p>
            <a:pPr marL="342900" indent="-342900" algn="l" rtl="0">
              <a:spcBef>
                <a:spcPts val="0"/>
              </a:spcBef>
              <a:spcAft>
                <a:spcPts val="0"/>
              </a:spcAft>
              <a:buFont typeface="Arial" panose="020B0604020202020204" pitchFamily="34" charset="0"/>
              <a:buChar char="•"/>
            </a:pPr>
            <a:r>
              <a:rPr lang="en-US" sz="2400" b="1" i="0" u="none" strike="noStrike" dirty="0">
                <a:solidFill>
                  <a:srgbClr val="000000"/>
                </a:solidFill>
                <a:effectLst/>
              </a:rPr>
              <a:t>Click the articles tab &amp; searching for the article in the search bar in the top right corner</a:t>
            </a:r>
          </a:p>
          <a:p>
            <a:pPr marL="342900" indent="-342900" algn="l" rtl="0">
              <a:spcBef>
                <a:spcPts val="0"/>
              </a:spcBef>
              <a:spcAft>
                <a:spcPts val="0"/>
              </a:spcAft>
              <a:buFont typeface="Arial" panose="020B0604020202020204" pitchFamily="34" charset="0"/>
              <a:buChar char="•"/>
            </a:pPr>
            <a:r>
              <a:rPr lang="en-US" sz="2400" b="1" dirty="0">
                <a:solidFill>
                  <a:srgbClr val="000000"/>
                </a:solidFill>
              </a:rPr>
              <a:t>C</a:t>
            </a:r>
            <a:r>
              <a:rPr lang="en-US" sz="2400" b="1" i="0" u="none" strike="noStrike" dirty="0">
                <a:solidFill>
                  <a:srgbClr val="000000"/>
                </a:solidFill>
                <a:effectLst/>
              </a:rPr>
              <a:t>lick the green pen icon on the left side                                    of the screen that is in line with the article</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Editing an Old Article</a:t>
            </a:r>
            <a:endParaRPr sz="4000" dirty="0"/>
          </a:p>
        </p:txBody>
      </p:sp>
      <p:pic>
        <p:nvPicPr>
          <p:cNvPr id="3" name="Picture 2" descr="A screenshot of a computer&#10;&#10;Description automatically generated">
            <a:extLst>
              <a:ext uri="{FF2B5EF4-FFF2-40B4-BE49-F238E27FC236}">
                <a16:creationId xmlns:a16="http://schemas.microsoft.com/office/drawing/2014/main" id="{C965F1A6-BB44-DB32-8B92-0CBDA57C62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446" y="3232182"/>
            <a:ext cx="6016658" cy="1637474"/>
          </a:xfrm>
          <a:prstGeom prst="rect">
            <a:avLst/>
          </a:prstGeom>
          <a:ln>
            <a:solidFill>
              <a:schemeClr val="tx1"/>
            </a:solidFill>
          </a:ln>
        </p:spPr>
      </p:pic>
      <p:pic>
        <p:nvPicPr>
          <p:cNvPr id="4" name="Picture 3" descr="Graphical user interface, text, application, chat or text message&#10;&#10;Description automatically generated">
            <a:extLst>
              <a:ext uri="{FF2B5EF4-FFF2-40B4-BE49-F238E27FC236}">
                <a16:creationId xmlns:a16="http://schemas.microsoft.com/office/drawing/2014/main" id="{43857502-F6D6-C576-72D1-47C6B9A0D8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1941" y="2457586"/>
            <a:ext cx="1828862" cy="2475655"/>
          </a:xfrm>
          <a:prstGeom prst="rect">
            <a:avLst/>
          </a:prstGeom>
          <a:ln>
            <a:solidFill>
              <a:schemeClr val="tx1"/>
            </a:solidFill>
          </a:ln>
        </p:spPr>
      </p:pic>
      <p:sp>
        <p:nvSpPr>
          <p:cNvPr id="7" name="Right Arrow 6">
            <a:extLst>
              <a:ext uri="{FF2B5EF4-FFF2-40B4-BE49-F238E27FC236}">
                <a16:creationId xmlns:a16="http://schemas.microsoft.com/office/drawing/2014/main" id="{912C91FC-D69A-466D-AC51-6217BDA62E7F}"/>
              </a:ext>
            </a:extLst>
          </p:cNvPr>
          <p:cNvSpPr/>
          <p:nvPr/>
        </p:nvSpPr>
        <p:spPr>
          <a:xfrm>
            <a:off x="3742579" y="3120461"/>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C77DCBF5-50E2-6B64-44F9-62F5D9D3E7F5}"/>
              </a:ext>
            </a:extLst>
          </p:cNvPr>
          <p:cNvSpPr/>
          <p:nvPr/>
        </p:nvSpPr>
        <p:spPr>
          <a:xfrm>
            <a:off x="6461231" y="2878145"/>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85204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119231"/>
            <a:ext cx="5400339" cy="3539430"/>
          </a:xfrm>
          <a:prstGeom prst="rect">
            <a:avLst/>
          </a:prstGeom>
          <a:noFill/>
        </p:spPr>
        <p:txBody>
          <a:bodyPr wrap="square" rtlCol="0">
            <a:spAutoFit/>
          </a:bodyPr>
          <a:lstStyle/>
          <a:p>
            <a:pPr algn="l" rtl="0">
              <a:spcBef>
                <a:spcPts val="0"/>
              </a:spcBef>
              <a:spcAft>
                <a:spcPts val="0"/>
              </a:spcAft>
            </a:pPr>
            <a:r>
              <a:rPr lang="en-US" sz="2800" b="1" i="0" u="none" strike="noStrike" dirty="0">
                <a:solidFill>
                  <a:srgbClr val="000000"/>
                </a:solidFill>
                <a:effectLst/>
              </a:rPr>
              <a:t>Click on the </a:t>
            </a:r>
            <a:r>
              <a:rPr lang="en-US" sz="2800" b="1" dirty="0">
                <a:solidFill>
                  <a:srgbClr val="000000"/>
                </a:solidFill>
              </a:rPr>
              <a:t>Enews</a:t>
            </a:r>
            <a:r>
              <a:rPr lang="en-US" sz="2800" b="1" i="0" u="none" strike="noStrike" dirty="0">
                <a:solidFill>
                  <a:srgbClr val="000000"/>
                </a:solidFill>
                <a:effectLst/>
              </a:rPr>
              <a:t> tab on the left side of the dashboard to:</a:t>
            </a:r>
          </a:p>
          <a:p>
            <a:pPr algn="l" rtl="0">
              <a:spcBef>
                <a:spcPts val="0"/>
              </a:spcBef>
              <a:spcAft>
                <a:spcPts val="0"/>
              </a:spcAft>
            </a:pPr>
            <a:endParaRPr lang="en-US" sz="2800" b="1" dirty="0">
              <a:solidFill>
                <a:srgbClr val="000000"/>
              </a:solidFill>
            </a:endParaRPr>
          </a:p>
          <a:p>
            <a:pPr marL="457200" indent="-457200" algn="l" rtl="0">
              <a:spcBef>
                <a:spcPts val="0"/>
              </a:spcBef>
              <a:spcAft>
                <a:spcPts val="0"/>
              </a:spcAft>
              <a:buFont typeface="Arial" panose="020B0604020202020204" pitchFamily="34" charset="0"/>
              <a:buChar char="•"/>
            </a:pPr>
            <a:r>
              <a:rPr lang="en-US" sz="2800" b="1" i="0" u="none" strike="noStrike" dirty="0">
                <a:solidFill>
                  <a:srgbClr val="000000"/>
                </a:solidFill>
                <a:effectLst/>
              </a:rPr>
              <a:t>Customize subject line of Enews</a:t>
            </a:r>
          </a:p>
          <a:p>
            <a:pPr marL="457200" indent="-457200" algn="l" rtl="0">
              <a:spcBef>
                <a:spcPts val="0"/>
              </a:spcBef>
              <a:spcAft>
                <a:spcPts val="0"/>
              </a:spcAft>
              <a:buFont typeface="Arial" panose="020B0604020202020204" pitchFamily="34" charset="0"/>
              <a:buChar char="•"/>
            </a:pPr>
            <a:r>
              <a:rPr lang="en-US" sz="2800" b="1" dirty="0">
                <a:solidFill>
                  <a:srgbClr val="000000"/>
                </a:solidFill>
              </a:rPr>
              <a:t>Preview next day’s Enews</a:t>
            </a:r>
          </a:p>
          <a:p>
            <a:pPr marL="457200" indent="-457200" algn="l" rtl="0">
              <a:spcBef>
                <a:spcPts val="0"/>
              </a:spcBef>
              <a:spcAft>
                <a:spcPts val="0"/>
              </a:spcAft>
              <a:buFont typeface="Arial" panose="020B0604020202020204" pitchFamily="34" charset="0"/>
              <a:buChar char="•"/>
            </a:pPr>
            <a:r>
              <a:rPr lang="en-US" sz="2800" b="1" i="0" u="none" strike="noStrike" dirty="0">
                <a:solidFill>
                  <a:srgbClr val="000000"/>
                </a:solidFill>
                <a:effectLst/>
              </a:rPr>
              <a:t>Check stats</a:t>
            </a:r>
            <a:endParaRPr lang="en-US" sz="2800" b="1" dirty="0">
              <a:solidFill>
                <a:srgbClr val="000000"/>
              </a:solidFill>
            </a:endParaRPr>
          </a:p>
          <a:p>
            <a:pPr marL="457200" indent="-457200" algn="l" rtl="0">
              <a:spcBef>
                <a:spcPts val="0"/>
              </a:spcBef>
              <a:spcAft>
                <a:spcPts val="0"/>
              </a:spcAft>
              <a:buFont typeface="Arial" panose="020B0604020202020204" pitchFamily="34" charset="0"/>
              <a:buChar char="•"/>
            </a:pPr>
            <a:r>
              <a:rPr lang="en-US" sz="2800" b="1" i="0" u="none" strike="noStrike" dirty="0">
                <a:solidFill>
                  <a:srgbClr val="000000"/>
                </a:solidFill>
                <a:effectLst/>
              </a:rPr>
              <a:t>Both </a:t>
            </a:r>
            <a:r>
              <a:rPr lang="en-US" sz="2800" b="1" dirty="0">
                <a:solidFill>
                  <a:srgbClr val="000000"/>
                </a:solidFill>
              </a:rPr>
              <a:t>daily and weekly can be customized</a:t>
            </a:r>
            <a:endParaRPr lang="en-US" sz="28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Enews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65E18B3A-6FFD-AF25-8A99-9014D34D19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72872" y="1635920"/>
            <a:ext cx="1975639" cy="2268326"/>
          </a:xfrm>
          <a:prstGeom prst="rect">
            <a:avLst/>
          </a:prstGeom>
          <a:ln>
            <a:solidFill>
              <a:schemeClr val="tx1"/>
            </a:solidFill>
          </a:ln>
        </p:spPr>
      </p:pic>
      <p:sp>
        <p:nvSpPr>
          <p:cNvPr id="7" name="Right Arrow 6">
            <a:extLst>
              <a:ext uri="{FF2B5EF4-FFF2-40B4-BE49-F238E27FC236}">
                <a16:creationId xmlns:a16="http://schemas.microsoft.com/office/drawing/2014/main" id="{F2F42B4A-B090-8247-3571-ADC1ADE6F94A}"/>
              </a:ext>
            </a:extLst>
          </p:cNvPr>
          <p:cNvSpPr/>
          <p:nvPr/>
        </p:nvSpPr>
        <p:spPr>
          <a:xfrm>
            <a:off x="5226670" y="2651076"/>
            <a:ext cx="1529132" cy="82364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33975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76700"/>
            <a:ext cx="5189574" cy="4647426"/>
          </a:xfrm>
          <a:prstGeom prst="rect">
            <a:avLst/>
          </a:prstGeom>
          <a:noFill/>
        </p:spPr>
        <p:txBody>
          <a:bodyPr wrap="square" rtlCol="0">
            <a:spAutoFit/>
          </a:bodyPr>
          <a:lstStyle/>
          <a:p>
            <a:pPr algn="l" rtl="0">
              <a:spcBef>
                <a:spcPts val="0"/>
              </a:spcBef>
              <a:spcAft>
                <a:spcPts val="0"/>
              </a:spcAft>
            </a:pPr>
            <a:r>
              <a:rPr lang="en-US" sz="2800" b="1" dirty="0">
                <a:solidFill>
                  <a:srgbClr val="000000"/>
                </a:solidFill>
              </a:rPr>
              <a:t>Enews subject line is important.</a:t>
            </a:r>
          </a:p>
          <a:p>
            <a:pPr algn="l" rtl="0">
              <a:spcBef>
                <a:spcPts val="0"/>
              </a:spcBef>
              <a:spcAft>
                <a:spcPts val="0"/>
              </a:spcAft>
            </a:pPr>
            <a:endParaRPr lang="en-US" sz="2800" b="1" dirty="0">
              <a:solidFill>
                <a:srgbClr val="000000"/>
              </a:solidFill>
            </a:endParaRPr>
          </a:p>
          <a:p>
            <a:pPr algn="l" rtl="0">
              <a:spcBef>
                <a:spcPts val="0"/>
              </a:spcBef>
              <a:spcAft>
                <a:spcPts val="0"/>
              </a:spcAft>
            </a:pPr>
            <a:r>
              <a:rPr lang="en-US" sz="2800" b="1" dirty="0">
                <a:solidFill>
                  <a:srgbClr val="000000"/>
                </a:solidFill>
              </a:rPr>
              <a:t>Ideal subject line:</a:t>
            </a:r>
          </a:p>
          <a:p>
            <a:pPr marL="457200" indent="-457200" algn="l" rtl="0">
              <a:spcBef>
                <a:spcPts val="0"/>
              </a:spcBef>
              <a:spcAft>
                <a:spcPts val="0"/>
              </a:spcAft>
              <a:buFont typeface="Arial" panose="020B0604020202020204" pitchFamily="34" charset="0"/>
              <a:buChar char="•"/>
            </a:pPr>
            <a:r>
              <a:rPr lang="en-US" sz="2800" b="1" dirty="0">
                <a:solidFill>
                  <a:srgbClr val="000000"/>
                </a:solidFill>
              </a:rPr>
              <a:t>Focuses on the BIG story of the day</a:t>
            </a:r>
          </a:p>
          <a:p>
            <a:pPr marL="457200" indent="-457200" algn="l" rtl="0">
              <a:spcBef>
                <a:spcPts val="0"/>
              </a:spcBef>
              <a:spcAft>
                <a:spcPts val="0"/>
              </a:spcAft>
              <a:buFont typeface="Arial" panose="020B0604020202020204" pitchFamily="34" charset="0"/>
              <a:buChar char="•"/>
            </a:pPr>
            <a:r>
              <a:rPr lang="en-US" sz="2800" b="1" i="0" u="none" strike="noStrike" dirty="0">
                <a:solidFill>
                  <a:srgbClr val="000000"/>
                </a:solidFill>
                <a:effectLst/>
              </a:rPr>
              <a:t>Creates an interest in the stories below the lead/featured story</a:t>
            </a:r>
          </a:p>
          <a:p>
            <a:br>
              <a:rPr lang="en-US" dirty="0"/>
            </a:b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Enews</a:t>
            </a:r>
            <a:endParaRPr sz="4000" dirty="0"/>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D9967FCB-64E1-32BE-1F78-E39DB191ED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9574" y="1268016"/>
            <a:ext cx="3848100" cy="3810000"/>
          </a:xfrm>
          <a:prstGeom prst="rect">
            <a:avLst/>
          </a:prstGeom>
        </p:spPr>
      </p:pic>
    </p:spTree>
    <p:extLst>
      <p:ext uri="{BB962C8B-B14F-4D97-AF65-F5344CB8AC3E}">
        <p14:creationId xmlns:p14="http://schemas.microsoft.com/office/powerpoint/2010/main" val="2552499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81524"/>
            <a:ext cx="5249732" cy="3785652"/>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Our technology allows you to customize the subject line of your Enews daily.</a:t>
            </a:r>
          </a:p>
          <a:p>
            <a:pPr algn="l" rtl="0">
              <a:spcBef>
                <a:spcPts val="0"/>
              </a:spcBef>
              <a:spcAft>
                <a:spcPts val="0"/>
              </a:spcAft>
            </a:pPr>
            <a:r>
              <a:rPr lang="en-US" sz="2400" b="1" i="0" u="none" strike="noStrike" dirty="0">
                <a:solidFill>
                  <a:srgbClr val="000000"/>
                </a:solidFill>
                <a:effectLst/>
              </a:rPr>
              <a:t> </a:t>
            </a:r>
          </a:p>
          <a:p>
            <a:pPr marL="342900" indent="-342900" algn="l" rtl="0">
              <a:spcBef>
                <a:spcPts val="0"/>
              </a:spcBef>
              <a:spcAft>
                <a:spcPts val="0"/>
              </a:spcAft>
              <a:buFont typeface="Arial" panose="020B0604020202020204" pitchFamily="34" charset="0"/>
              <a:buChar char="•"/>
            </a:pPr>
            <a:r>
              <a:rPr lang="en-US" sz="2400" b="1" i="0" u="none" strike="noStrike" dirty="0">
                <a:solidFill>
                  <a:srgbClr val="000000"/>
                </a:solidFill>
                <a:effectLst/>
              </a:rPr>
              <a:t>Click the Enews button on the left side of your admin dashboard located directly under the Articles tab.</a:t>
            </a:r>
          </a:p>
          <a:p>
            <a:pPr marL="342900" indent="-342900" algn="l" rtl="0">
              <a:spcBef>
                <a:spcPts val="0"/>
              </a:spcBef>
              <a:spcAft>
                <a:spcPts val="0"/>
              </a:spcAft>
              <a:buFont typeface="Arial" panose="020B0604020202020204" pitchFamily="34" charset="0"/>
              <a:buChar char="•"/>
            </a:pPr>
            <a:r>
              <a:rPr lang="en-US" sz="2400" b="1" i="0" u="none" strike="noStrike" dirty="0">
                <a:solidFill>
                  <a:srgbClr val="000000"/>
                </a:solidFill>
                <a:effectLst/>
              </a:rPr>
              <a:t>The first line on the page will tell you what the top story of the next day’s email is currently set at.</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How to Customize the Enews Subject Line</a:t>
            </a:r>
            <a:endParaRPr lang="en-US" sz="4000" dirty="0"/>
          </a:p>
        </p:txBody>
      </p:sp>
      <p:pic>
        <p:nvPicPr>
          <p:cNvPr id="7" name="Picture 6" descr="Graphical user interface, application&#10;&#10;Description automatically generated">
            <a:extLst>
              <a:ext uri="{FF2B5EF4-FFF2-40B4-BE49-F238E27FC236}">
                <a16:creationId xmlns:a16="http://schemas.microsoft.com/office/drawing/2014/main" id="{A6737649-765B-F427-0AC6-EDF096583B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5855" y="1717076"/>
            <a:ext cx="1975639" cy="2268326"/>
          </a:xfrm>
          <a:prstGeom prst="rect">
            <a:avLst/>
          </a:prstGeom>
          <a:ln>
            <a:solidFill>
              <a:schemeClr val="tx1"/>
            </a:solidFill>
          </a:ln>
        </p:spPr>
      </p:pic>
      <p:sp>
        <p:nvSpPr>
          <p:cNvPr id="8" name="Right Arrow 7">
            <a:extLst>
              <a:ext uri="{FF2B5EF4-FFF2-40B4-BE49-F238E27FC236}">
                <a16:creationId xmlns:a16="http://schemas.microsoft.com/office/drawing/2014/main" id="{BB590BEE-E793-4528-0AF1-D8B2B3BB972A}"/>
              </a:ext>
            </a:extLst>
          </p:cNvPr>
          <p:cNvSpPr/>
          <p:nvPr/>
        </p:nvSpPr>
        <p:spPr>
          <a:xfrm>
            <a:off x="4779527" y="2851239"/>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57987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40589"/>
            <a:ext cx="9037674" cy="2031325"/>
          </a:xfrm>
          <a:prstGeom prst="rect">
            <a:avLst/>
          </a:prstGeom>
          <a:noFill/>
        </p:spPr>
        <p:txBody>
          <a:bodyPr wrap="square" rtlCol="0">
            <a:spAutoFit/>
          </a:bodyPr>
          <a:lstStyle/>
          <a:p>
            <a:pPr algn="l" rtl="0">
              <a:spcBef>
                <a:spcPts val="0"/>
              </a:spcBef>
              <a:spcAft>
                <a:spcPts val="0"/>
              </a:spcAft>
            </a:pPr>
            <a:r>
              <a:rPr lang="en-US" b="1" i="0" u="none" strike="noStrike" dirty="0">
                <a:solidFill>
                  <a:srgbClr val="000000"/>
                </a:solidFill>
                <a:effectLst/>
              </a:rPr>
              <a:t>The second line on the Enews page will tell you what the current subject line is. It will always default to the headline of the lead story. </a:t>
            </a:r>
          </a:p>
          <a:p>
            <a:pPr algn="l" rtl="0">
              <a:spcBef>
                <a:spcPts val="0"/>
              </a:spcBef>
              <a:spcAft>
                <a:spcPts val="0"/>
              </a:spcAft>
            </a:pPr>
            <a:br>
              <a:rPr lang="en-US" b="1" i="0" u="none" strike="noStrike" dirty="0">
                <a:solidFill>
                  <a:srgbClr val="000000"/>
                </a:solidFill>
                <a:effectLst/>
              </a:rPr>
            </a:br>
            <a:r>
              <a:rPr lang="en-US" b="1" i="0" u="none" strike="noStrike" dirty="0">
                <a:solidFill>
                  <a:srgbClr val="000000"/>
                </a:solidFill>
                <a:effectLst/>
              </a:rPr>
              <a:t>To change the subject line, which we highly recommend:</a:t>
            </a:r>
          </a:p>
          <a:p>
            <a:pPr marL="285750" indent="-285750" algn="l" rtl="0">
              <a:spcBef>
                <a:spcPts val="0"/>
              </a:spcBef>
              <a:spcAft>
                <a:spcPts val="0"/>
              </a:spcAft>
              <a:buFont typeface="Arial" panose="020B0604020202020204" pitchFamily="34" charset="0"/>
              <a:buChar char="•"/>
            </a:pPr>
            <a:r>
              <a:rPr lang="en-US" b="1" dirty="0">
                <a:solidFill>
                  <a:srgbClr val="000000"/>
                </a:solidFill>
              </a:rPr>
              <a:t>C</a:t>
            </a:r>
            <a:r>
              <a:rPr lang="en-US" b="1" i="0" u="none" strike="noStrike" dirty="0">
                <a:solidFill>
                  <a:srgbClr val="000000"/>
                </a:solidFill>
                <a:effectLst/>
              </a:rPr>
              <a:t>lick the green edit button.</a:t>
            </a:r>
          </a:p>
          <a:p>
            <a:pPr marL="285750" indent="-285750" algn="l" rtl="0">
              <a:spcBef>
                <a:spcPts val="0"/>
              </a:spcBef>
              <a:spcAft>
                <a:spcPts val="0"/>
              </a:spcAft>
              <a:buFont typeface="Arial" panose="020B0604020202020204" pitchFamily="34" charset="0"/>
              <a:buChar char="•"/>
            </a:pPr>
            <a:r>
              <a:rPr lang="en-US" b="1" i="0" u="none" strike="noStrike" dirty="0">
                <a:solidFill>
                  <a:srgbClr val="000000"/>
                </a:solidFill>
                <a:effectLst/>
              </a:rPr>
              <a:t>Doing so triggers a pop-up box to appear on your screen.  </a:t>
            </a:r>
          </a:p>
          <a:p>
            <a:pPr marL="285750" indent="-285750" algn="l" rtl="0">
              <a:spcBef>
                <a:spcPts val="0"/>
              </a:spcBef>
              <a:spcAft>
                <a:spcPts val="0"/>
              </a:spcAft>
              <a:buFont typeface="Arial" panose="020B0604020202020204" pitchFamily="34" charset="0"/>
              <a:buChar char="•"/>
            </a:pPr>
            <a:r>
              <a:rPr lang="en-US" b="1" i="0" u="none" strike="noStrike" dirty="0">
                <a:solidFill>
                  <a:srgbClr val="000000"/>
                </a:solidFill>
                <a:effectLst/>
              </a:rPr>
              <a:t>Type in your desired subject line and click update.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600" b="1" dirty="0">
                <a:solidFill>
                  <a:srgbClr val="FFFFFF"/>
                </a:solidFill>
              </a:rPr>
              <a:t>How to Customize the Enews Subject Line</a:t>
            </a:r>
            <a:endParaRPr lang="en-US" sz="3600" dirty="0"/>
          </a:p>
        </p:txBody>
      </p:sp>
      <p:pic>
        <p:nvPicPr>
          <p:cNvPr id="3" name="Picture 2" descr="Text, letter&#10;&#10;Description automatically generated">
            <a:extLst>
              <a:ext uri="{FF2B5EF4-FFF2-40B4-BE49-F238E27FC236}">
                <a16:creationId xmlns:a16="http://schemas.microsoft.com/office/drawing/2014/main" id="{7C7BA4FB-5F7F-DC5E-99F5-AB44E1CA1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2737" y="3270343"/>
            <a:ext cx="6818525" cy="1796940"/>
          </a:xfrm>
          <a:prstGeom prst="rect">
            <a:avLst/>
          </a:prstGeom>
          <a:ln>
            <a:solidFill>
              <a:schemeClr val="tx1"/>
            </a:solidFill>
          </a:ln>
        </p:spPr>
      </p:pic>
      <p:sp>
        <p:nvSpPr>
          <p:cNvPr id="4" name="Right Arrow 3">
            <a:extLst>
              <a:ext uri="{FF2B5EF4-FFF2-40B4-BE49-F238E27FC236}">
                <a16:creationId xmlns:a16="http://schemas.microsoft.com/office/drawing/2014/main" id="{6241854F-5948-DF96-145A-C335C1BF52F2}"/>
              </a:ext>
            </a:extLst>
          </p:cNvPr>
          <p:cNvSpPr/>
          <p:nvPr/>
        </p:nvSpPr>
        <p:spPr>
          <a:xfrm rot="10800000">
            <a:off x="7172537" y="424422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82061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40589"/>
            <a:ext cx="9037674" cy="2677656"/>
          </a:xfrm>
          <a:prstGeom prst="rect">
            <a:avLst/>
          </a:prstGeom>
          <a:noFill/>
        </p:spPr>
        <p:txBody>
          <a:bodyPr wrap="square" rtlCol="0">
            <a:spAutoFit/>
          </a:bodyPr>
          <a:lstStyle/>
          <a:p>
            <a:pPr algn="l" rtl="0">
              <a:spcBef>
                <a:spcPts val="0"/>
              </a:spcBef>
              <a:spcAft>
                <a:spcPts val="0"/>
              </a:spcAft>
            </a:pPr>
            <a:r>
              <a:rPr lang="en-US" sz="2800" b="1" i="0" u="none" strike="noStrike" dirty="0">
                <a:solidFill>
                  <a:srgbClr val="000000"/>
                </a:solidFill>
                <a:effectLst/>
              </a:rPr>
              <a:t>If you choose not to customize the subject line, it will default to the headline of the top article for that day's Enews.</a:t>
            </a:r>
          </a:p>
          <a:p>
            <a:pPr algn="l" rtl="0">
              <a:spcBef>
                <a:spcPts val="0"/>
              </a:spcBef>
              <a:spcAft>
                <a:spcPts val="0"/>
              </a:spcAft>
            </a:pPr>
            <a:br>
              <a:rPr lang="en-US" sz="2800" b="1" i="0" u="none" strike="noStrike" dirty="0">
                <a:solidFill>
                  <a:srgbClr val="000000"/>
                </a:solidFill>
                <a:effectLst/>
              </a:rPr>
            </a:br>
            <a:r>
              <a:rPr lang="en-US" sz="2800" b="1" i="0" u="none" strike="noStrike" dirty="0">
                <a:solidFill>
                  <a:srgbClr val="000000"/>
                </a:solidFill>
                <a:effectLst/>
              </a:rPr>
              <a:t>We suggest previewing 2 to 3 articles.</a:t>
            </a:r>
          </a:p>
          <a:p>
            <a:pPr marL="457200" algn="l" rtl="0" fontAlgn="base">
              <a:spcBef>
                <a:spcPts val="0"/>
              </a:spcBef>
              <a:spcAft>
                <a:spcPts val="0"/>
              </a:spcAft>
              <a:buFont typeface="Arial" panose="020B0604020202020204" pitchFamily="34" charset="0"/>
              <a:buChar char="•"/>
            </a:pPr>
            <a:r>
              <a:rPr lang="en-US" sz="2800" b="1" i="0" u="none" strike="noStrike" dirty="0">
                <a:solidFill>
                  <a:srgbClr val="000000"/>
                </a:solidFill>
                <a:effectLst/>
              </a:rPr>
              <a:t> </a:t>
            </a:r>
            <a:r>
              <a:rPr lang="en-US" sz="2600" b="1" i="0" u="none" strike="noStrike" dirty="0">
                <a:solidFill>
                  <a:srgbClr val="000000"/>
                </a:solidFill>
                <a:effectLst/>
              </a:rPr>
              <a:t>Grants for the Arts | Blue Devil Bowling: TAPinto Westfield</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600" b="1" dirty="0">
                <a:solidFill>
                  <a:srgbClr val="FFFFFF"/>
                </a:solidFill>
              </a:rPr>
              <a:t>How to Customize the Enews Subject Line</a:t>
            </a:r>
            <a:endParaRPr lang="en-US" sz="3600" dirty="0"/>
          </a:p>
        </p:txBody>
      </p:sp>
    </p:spTree>
    <p:extLst>
      <p:ext uri="{BB962C8B-B14F-4D97-AF65-F5344CB8AC3E}">
        <p14:creationId xmlns:p14="http://schemas.microsoft.com/office/powerpoint/2010/main" val="32826908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09805"/>
            <a:ext cx="9037674" cy="3785652"/>
          </a:xfrm>
          <a:prstGeom prst="rect">
            <a:avLst/>
          </a:prstGeom>
          <a:noFill/>
        </p:spPr>
        <p:txBody>
          <a:bodyPr wrap="square" rtlCol="0">
            <a:spAutoFit/>
          </a:bodyPr>
          <a:lstStyle/>
          <a:p>
            <a:pPr algn="l" rtl="0">
              <a:spcBef>
                <a:spcPts val="2400"/>
              </a:spcBef>
              <a:spcAft>
                <a:spcPts val="0"/>
              </a:spcAft>
            </a:pPr>
            <a:r>
              <a:rPr lang="en-US" sz="2400" b="1" dirty="0">
                <a:solidFill>
                  <a:srgbClr val="000000"/>
                </a:solidFill>
              </a:rPr>
              <a:t>To c</a:t>
            </a:r>
            <a:r>
              <a:rPr lang="en-US" sz="2400" b="1" i="0" u="none" strike="noStrike" dirty="0">
                <a:solidFill>
                  <a:srgbClr val="000000"/>
                </a:solidFill>
                <a:effectLst/>
              </a:rPr>
              <a:t>ustomize the events in the daily or </a:t>
            </a:r>
            <a:r>
              <a:rPr lang="en-US" sz="2400" b="1" dirty="0">
                <a:solidFill>
                  <a:srgbClr val="000000"/>
                </a:solidFill>
              </a:rPr>
              <a:t>w</a:t>
            </a:r>
            <a:r>
              <a:rPr lang="en-US" sz="2400" b="1" i="0" u="none" strike="noStrike" dirty="0">
                <a:solidFill>
                  <a:srgbClr val="000000"/>
                </a:solidFill>
                <a:effectLst/>
              </a:rPr>
              <a:t>eekend Enews:</a:t>
            </a:r>
            <a:endParaRPr lang="en-US" sz="2400" b="1" i="0" u="none" strike="noStrike" dirty="0">
              <a:solidFill>
                <a:srgbClr val="335B8A"/>
              </a:solidFill>
              <a:effectLst/>
            </a:endParaRPr>
          </a:p>
          <a:p>
            <a:pPr marL="342900" indent="-342900" algn="l" rtl="0">
              <a:spcBef>
                <a:spcPts val="2400"/>
              </a:spcBef>
              <a:spcAft>
                <a:spcPts val="0"/>
              </a:spcAft>
              <a:buFont typeface="Arial" panose="020B0604020202020204" pitchFamily="34" charset="0"/>
              <a:buChar char="•"/>
            </a:pPr>
            <a:r>
              <a:rPr lang="en-US" sz="2400" b="1" i="0" u="none" strike="noStrike" dirty="0">
                <a:solidFill>
                  <a:srgbClr val="000000"/>
                </a:solidFill>
                <a:effectLst/>
              </a:rPr>
              <a:t>Click Choose your Newsletter Events. </a:t>
            </a:r>
          </a:p>
          <a:p>
            <a:pPr marL="342900" indent="-342900" algn="l" rtl="0">
              <a:spcBef>
                <a:spcPts val="2400"/>
              </a:spcBef>
              <a:spcAft>
                <a:spcPts val="0"/>
              </a:spcAft>
              <a:buFont typeface="Arial" panose="020B0604020202020204" pitchFamily="34" charset="0"/>
              <a:buChar char="•"/>
            </a:pPr>
            <a:r>
              <a:rPr lang="en-US" sz="2400" b="1" dirty="0">
                <a:solidFill>
                  <a:srgbClr val="000000"/>
                </a:solidFill>
              </a:rPr>
              <a:t>Select events from dropdown and hit save.</a:t>
            </a:r>
          </a:p>
          <a:p>
            <a:pPr marL="342900" indent="-342900" algn="l" rtl="0">
              <a:spcBef>
                <a:spcPts val="2400"/>
              </a:spcBef>
              <a:spcAft>
                <a:spcPts val="0"/>
              </a:spcAft>
              <a:buFont typeface="Arial" panose="020B0604020202020204" pitchFamily="34" charset="0"/>
              <a:buChar char="•"/>
            </a:pPr>
            <a:r>
              <a:rPr lang="en-US" sz="2400" b="1" dirty="0">
                <a:solidFill>
                  <a:srgbClr val="000000"/>
                </a:solidFill>
              </a:rPr>
              <a:t>If you don’t customize events, </a:t>
            </a:r>
            <a:r>
              <a:rPr lang="en-US" sz="2400" b="1" i="0" u="none" strike="noStrike" dirty="0">
                <a:solidFill>
                  <a:srgbClr val="000000"/>
                </a:solidFill>
                <a:effectLst/>
              </a:rPr>
              <a:t>the                                                                  system selects the next four                                                                        events in the calendar. </a:t>
            </a:r>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 – Daily and Weekly</a:t>
            </a:r>
            <a:endParaRPr sz="4000" dirty="0"/>
          </a:p>
        </p:txBody>
      </p:sp>
      <p:pic>
        <p:nvPicPr>
          <p:cNvPr id="4" name="Picture 3" descr="Graphical user interface, text, application&#10;&#10;Description automatically generated">
            <a:extLst>
              <a:ext uri="{FF2B5EF4-FFF2-40B4-BE49-F238E27FC236}">
                <a16:creationId xmlns:a16="http://schemas.microsoft.com/office/drawing/2014/main" id="{3D8EE23F-C0A1-C144-F8F8-43FFB551CD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22961" y="2973965"/>
            <a:ext cx="4072995" cy="1993168"/>
          </a:xfrm>
          <a:prstGeom prst="rect">
            <a:avLst/>
          </a:prstGeom>
          <a:ln>
            <a:solidFill>
              <a:schemeClr val="tx1"/>
            </a:solidFill>
          </a:ln>
        </p:spPr>
      </p:pic>
      <p:sp>
        <p:nvSpPr>
          <p:cNvPr id="7" name="Right Arrow 6">
            <a:extLst>
              <a:ext uri="{FF2B5EF4-FFF2-40B4-BE49-F238E27FC236}">
                <a16:creationId xmlns:a16="http://schemas.microsoft.com/office/drawing/2014/main" id="{9943AB36-0A3F-A160-EE2A-0D35B56447B2}"/>
              </a:ext>
            </a:extLst>
          </p:cNvPr>
          <p:cNvSpPr/>
          <p:nvPr/>
        </p:nvSpPr>
        <p:spPr>
          <a:xfrm>
            <a:off x="4082796" y="3690457"/>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14555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59891"/>
            <a:ext cx="9037674" cy="4154984"/>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Once your changes are made, your new subject line will show on the Enews page.</a:t>
            </a:r>
          </a:p>
          <a:p>
            <a:pPr algn="l" rtl="0">
              <a:spcBef>
                <a:spcPts val="0"/>
              </a:spcBef>
              <a:spcAft>
                <a:spcPts val="0"/>
              </a:spcAft>
            </a:pPr>
            <a:endParaRPr lang="en-US" sz="2400" b="1" dirty="0">
              <a:solidFill>
                <a:srgbClr val="000000"/>
              </a:solidFill>
            </a:endParaRPr>
          </a:p>
          <a:p>
            <a:pPr algn="l" rtl="0">
              <a:spcBef>
                <a:spcPts val="0"/>
              </a:spcBef>
              <a:spcAft>
                <a:spcPts val="0"/>
              </a:spcAft>
            </a:pPr>
            <a:r>
              <a:rPr lang="en-US" sz="2400" b="1" i="0" u="none" strike="noStrike" dirty="0">
                <a:solidFill>
                  <a:srgbClr val="000000"/>
                </a:solidFill>
                <a:effectLst/>
              </a:rPr>
              <a:t>To preview Enews:</a:t>
            </a:r>
          </a:p>
          <a:p>
            <a:pPr algn="l" rtl="0">
              <a:spcBef>
                <a:spcPts val="0"/>
              </a:spcBef>
              <a:spcAft>
                <a:spcPts val="0"/>
              </a:spcAft>
            </a:pPr>
            <a:endParaRPr lang="en-US" sz="2400" b="1" dirty="0">
              <a:solidFill>
                <a:srgbClr val="000000"/>
              </a:solidFill>
            </a:endParaRPr>
          </a:p>
          <a:p>
            <a:pPr marL="342900" indent="-342900" algn="l" rtl="0">
              <a:spcBef>
                <a:spcPts val="0"/>
              </a:spcBef>
              <a:spcAft>
                <a:spcPts val="0"/>
              </a:spcAft>
              <a:buFont typeface="Arial" panose="020B0604020202020204" pitchFamily="34" charset="0"/>
              <a:buChar char="•"/>
            </a:pPr>
            <a:r>
              <a:rPr lang="en-US" sz="2400" b="1" i="0" u="none" strike="noStrike" dirty="0">
                <a:solidFill>
                  <a:srgbClr val="000000"/>
                </a:solidFill>
                <a:effectLst/>
              </a:rPr>
              <a:t>Type your email address into the                                                                     field and click Preview. </a:t>
            </a:r>
          </a:p>
          <a:p>
            <a:pPr marL="342900" indent="-342900" algn="l" rtl="0">
              <a:spcBef>
                <a:spcPts val="0"/>
              </a:spcBef>
              <a:spcAft>
                <a:spcPts val="0"/>
              </a:spcAft>
              <a:buFont typeface="Arial" panose="020B0604020202020204" pitchFamily="34" charset="0"/>
              <a:buChar char="•"/>
            </a:pPr>
            <a:endParaRPr lang="en-US" sz="2400" b="1" dirty="0">
              <a:solidFill>
                <a:srgbClr val="000000"/>
              </a:solidFill>
            </a:endParaRPr>
          </a:p>
          <a:p>
            <a:pPr marL="342900" indent="-342900" algn="l" rtl="0">
              <a:spcBef>
                <a:spcPts val="0"/>
              </a:spcBef>
              <a:spcAft>
                <a:spcPts val="0"/>
              </a:spcAft>
              <a:buFont typeface="Arial" panose="020B0604020202020204" pitchFamily="34" charset="0"/>
              <a:buChar char="•"/>
            </a:pPr>
            <a:r>
              <a:rPr lang="en-US" sz="2400" b="1" i="0" u="none" strike="noStrike" dirty="0">
                <a:solidFill>
                  <a:srgbClr val="000000"/>
                </a:solidFill>
                <a:effectLst/>
              </a:rPr>
              <a:t>A copy of the next day’s Enews                                                                        (or upcoming Weekend Enews)                                                                              will be sent to your email.</a:t>
            </a:r>
            <a:endParaRPr lang="en-US" sz="16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Previewing Daily and Weekend Enews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DA753CB8-1BA7-0C24-DE6C-489902128F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0155" y="3012355"/>
            <a:ext cx="4115651" cy="2131145"/>
          </a:xfrm>
          <a:prstGeom prst="rect">
            <a:avLst/>
          </a:prstGeom>
          <a:ln>
            <a:solidFill>
              <a:schemeClr val="tx1"/>
            </a:solidFill>
          </a:ln>
        </p:spPr>
      </p:pic>
      <p:sp>
        <p:nvSpPr>
          <p:cNvPr id="7" name="Right Arrow 6">
            <a:extLst>
              <a:ext uri="{FF2B5EF4-FFF2-40B4-BE49-F238E27FC236}">
                <a16:creationId xmlns:a16="http://schemas.microsoft.com/office/drawing/2014/main" id="{DA956954-E247-1488-236F-9D57CAE1840A}"/>
              </a:ext>
            </a:extLst>
          </p:cNvPr>
          <p:cNvSpPr/>
          <p:nvPr/>
        </p:nvSpPr>
        <p:spPr>
          <a:xfrm rot="10800000">
            <a:off x="8059266" y="4155832"/>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28941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7"/>
          <p:cNvSpPr txBox="1"/>
          <p:nvPr/>
        </p:nvSpPr>
        <p:spPr>
          <a:xfrm>
            <a:off x="0" y="1191270"/>
            <a:ext cx="3857133" cy="39087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Daily – you can customize:</a:t>
            </a:r>
            <a:endParaRPr sz="2400" b="1"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Font typeface="Arial" panose="020B0604020202020204" pitchFamily="34" charset="0"/>
              <a:buChar char="•"/>
            </a:pPr>
            <a:r>
              <a:rPr lang="en-US" sz="2000" b="1" i="0" u="none" strike="noStrike" cap="none" dirty="0">
                <a:solidFill>
                  <a:schemeClr val="dk1"/>
                </a:solidFill>
                <a:latin typeface="Calibri" panose="020F0502020204030204" pitchFamily="34" charset="0"/>
                <a:ea typeface="Helvetica Neue"/>
                <a:cs typeface="Calibri" panose="020F0502020204030204" pitchFamily="34" charset="0"/>
                <a:sym typeface="Helvetica Neue"/>
              </a:rPr>
              <a:t>Articles, Columns, Events, Press Releases, Police Blotter, Candidate Statements, Letters to the Editor, Milestones, Obituaries, Real Estate Listings, Classifieds, and Directories</a:t>
            </a:r>
            <a:endParaRPr sz="2000" b="1" i="0" u="none" strike="noStrike" cap="none" dirty="0">
              <a:solidFill>
                <a:schemeClr val="dk1"/>
              </a:solidFill>
              <a:latin typeface="Calibri" panose="020F0502020204030204" pitchFamily="34" charset="0"/>
              <a:ea typeface="Helvetica Neue"/>
              <a:cs typeface="Calibri" panose="020F0502020204030204" pitchFamily="34" charset="0"/>
              <a:sym typeface="Helvetica Neue"/>
            </a:endParaRPr>
          </a:p>
          <a:p>
            <a:pPr marL="0" marR="0" lvl="0" indent="0" algn="l" rtl="0">
              <a:spcBef>
                <a:spcPts val="0"/>
              </a:spcBef>
              <a:spcAft>
                <a:spcPts val="0"/>
              </a:spcAft>
              <a:buNone/>
            </a:pPr>
            <a:endParaRPr sz="20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a:p>
            <a:pPr marL="0" marR="0" lvl="0" indent="0" algn="l" rtl="0">
              <a:spcBef>
                <a:spcPts val="0"/>
              </a:spcBef>
              <a:spcAft>
                <a:spcPts val="0"/>
              </a:spcAft>
              <a:buNone/>
            </a:pPr>
            <a:r>
              <a:rPr lang="en-US" sz="24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Weekly – you can customize:</a:t>
            </a:r>
            <a:endParaRPr sz="2400" b="1"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Font typeface="Arial" panose="020B0604020202020204" pitchFamily="34" charset="0"/>
              <a:buChar char="•"/>
            </a:pPr>
            <a:r>
              <a:rPr lang="en-US" sz="2000" b="1" i="0" u="none" strike="noStrike" cap="none" dirty="0">
                <a:solidFill>
                  <a:schemeClr val="dk1"/>
                </a:solidFill>
                <a:latin typeface="Calibri" panose="020F0502020204030204" pitchFamily="34" charset="0"/>
                <a:ea typeface="Helvetica Neue"/>
                <a:cs typeface="Calibri" panose="020F0502020204030204" pitchFamily="34" charset="0"/>
                <a:sym typeface="Helvetica Neue"/>
              </a:rPr>
              <a:t>Articles, Columns, Events, and Real Estate Listings</a:t>
            </a:r>
            <a:endParaRPr sz="2000"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sz="2000" b="1" i="0" u="none" strike="noStrike" cap="none" dirty="0">
              <a:solidFill>
                <a:srgbClr val="000000"/>
              </a:solidFill>
              <a:latin typeface="Helvetica Neue"/>
              <a:ea typeface="Helvetica Neue"/>
              <a:cs typeface="Helvetica Neue"/>
              <a:sym typeface="Helvetica Neue"/>
            </a:endParaRPr>
          </a:p>
        </p:txBody>
      </p:sp>
      <p:sp>
        <p:nvSpPr>
          <p:cNvPr id="132" name="Google Shape;132;p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en-US" sz="3600" b="1" dirty="0">
                <a:solidFill>
                  <a:srgbClr val="FFFFFF"/>
                </a:solidFill>
              </a:rPr>
              <a:t>New Sponsorship</a:t>
            </a:r>
            <a:endParaRPr dirty="0"/>
          </a:p>
        </p:txBody>
      </p:sp>
      <p:sp>
        <p:nvSpPr>
          <p:cNvPr id="133" name="Google Shape;133;p7"/>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5200" b="1" i="0" u="none" strike="noStrike" cap="none" dirty="0">
                <a:solidFill>
                  <a:srgbClr val="FFFFFF"/>
                </a:solidFill>
                <a:latin typeface="Calibri"/>
                <a:ea typeface="Calibri"/>
                <a:cs typeface="Calibri"/>
                <a:sym typeface="Calibri"/>
              </a:rPr>
              <a:t>Enews Customization</a:t>
            </a:r>
            <a:endParaRPr sz="5200" b="0" i="0" u="none" strike="noStrike" cap="none" dirty="0">
              <a:solidFill>
                <a:schemeClr val="dk1"/>
              </a:solidFill>
              <a:latin typeface="Calibri"/>
              <a:ea typeface="Calibri"/>
              <a:cs typeface="Calibri"/>
              <a:sym typeface="Calibri"/>
            </a:endParaRPr>
          </a:p>
        </p:txBody>
      </p:sp>
      <p:pic>
        <p:nvPicPr>
          <p:cNvPr id="134" name="Google Shape;134;p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57133" y="1420416"/>
            <a:ext cx="5134469" cy="2291457"/>
          </a:xfrm>
          <a:prstGeom prst="rect">
            <a:avLst/>
          </a:prstGeom>
          <a:noFill/>
          <a:ln>
            <a:noFill/>
          </a:ln>
        </p:spPr>
      </p:pic>
      <p:sp>
        <p:nvSpPr>
          <p:cNvPr id="2" name="Right Arrow 1">
            <a:extLst>
              <a:ext uri="{FF2B5EF4-FFF2-40B4-BE49-F238E27FC236}">
                <a16:creationId xmlns:a16="http://schemas.microsoft.com/office/drawing/2014/main" id="{435F0207-0482-187C-53B8-5E1A2E3F443A}"/>
              </a:ext>
            </a:extLst>
          </p:cNvPr>
          <p:cNvSpPr/>
          <p:nvPr/>
        </p:nvSpPr>
        <p:spPr>
          <a:xfrm rot="8538302">
            <a:off x="4114241" y="1164579"/>
            <a:ext cx="672604" cy="19164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8"/>
          <p:cNvSpPr txBox="1"/>
          <p:nvPr/>
        </p:nvSpPr>
        <p:spPr>
          <a:xfrm>
            <a:off x="0" y="1191270"/>
            <a:ext cx="3704733" cy="35393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To customize a section:</a:t>
            </a:r>
            <a:endParaRPr sz="2800" b="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8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a:p>
            <a:pPr marL="342900" marR="0" lvl="0" indent="-342900" algn="l" rtl="0">
              <a:spcBef>
                <a:spcPts val="0"/>
              </a:spcBef>
              <a:spcAft>
                <a:spcPts val="0"/>
              </a:spcAft>
              <a:buFont typeface="Arial" panose="020B0604020202020204" pitchFamily="34" charset="0"/>
              <a:buChar char="•"/>
            </a:pPr>
            <a:r>
              <a:rPr lang="en-US" sz="28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Go to choose your section name box</a:t>
            </a:r>
            <a:endParaRPr sz="2800" b="1"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Font typeface="Arial" panose="020B0604020202020204" pitchFamily="34" charset="0"/>
              <a:buChar char="•"/>
            </a:pPr>
            <a:endParaRPr sz="28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a:p>
            <a:pPr marL="342900" marR="0" lvl="0" indent="-342900" algn="l" rtl="0">
              <a:spcBef>
                <a:spcPts val="0"/>
              </a:spcBef>
              <a:spcAft>
                <a:spcPts val="0"/>
              </a:spcAft>
              <a:buFont typeface="Arial" panose="020B0604020202020204" pitchFamily="34" charset="0"/>
              <a:buChar char="•"/>
            </a:pPr>
            <a:r>
              <a:rPr lang="en-US" sz="28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Select yes where it reads custom section name on newsletter</a:t>
            </a:r>
            <a:endParaRPr sz="28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41" name="Google Shape;141;p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en-US" sz="3600" b="1" dirty="0">
                <a:solidFill>
                  <a:srgbClr val="FFFFFF"/>
                </a:solidFill>
              </a:rPr>
              <a:t>New Sponsorship</a:t>
            </a:r>
            <a:endParaRPr dirty="0"/>
          </a:p>
        </p:txBody>
      </p:sp>
      <p:sp>
        <p:nvSpPr>
          <p:cNvPr id="142" name="Google Shape;142;p8"/>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5200" b="1" i="0" u="none" strike="noStrike" cap="none" dirty="0">
                <a:solidFill>
                  <a:srgbClr val="FFFFFF"/>
                </a:solidFill>
                <a:latin typeface="Calibri"/>
                <a:ea typeface="Calibri"/>
                <a:cs typeface="Calibri"/>
                <a:sym typeface="Calibri"/>
              </a:rPr>
              <a:t>Enews Customization</a:t>
            </a:r>
            <a:endParaRPr sz="5200" b="0" i="0" u="none" strike="noStrike" cap="none" dirty="0">
              <a:solidFill>
                <a:schemeClr val="dk1"/>
              </a:solidFill>
              <a:latin typeface="Calibri"/>
              <a:ea typeface="Calibri"/>
              <a:cs typeface="Calibri"/>
              <a:sym typeface="Calibri"/>
            </a:endParaRPr>
          </a:p>
        </p:txBody>
      </p:sp>
      <p:pic>
        <p:nvPicPr>
          <p:cNvPr id="143" name="Google Shape;143;p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57133" y="1420416"/>
            <a:ext cx="5134468" cy="3419089"/>
          </a:xfrm>
          <a:prstGeom prst="rect">
            <a:avLst/>
          </a:prstGeom>
          <a:noFill/>
          <a:ln>
            <a:noFill/>
          </a:ln>
        </p:spPr>
      </p:pic>
      <p:sp>
        <p:nvSpPr>
          <p:cNvPr id="2" name="Right Arrow 1">
            <a:extLst>
              <a:ext uri="{FF2B5EF4-FFF2-40B4-BE49-F238E27FC236}">
                <a16:creationId xmlns:a16="http://schemas.microsoft.com/office/drawing/2014/main" id="{B21F221F-9769-AF42-308A-759384F71A96}"/>
              </a:ext>
            </a:extLst>
          </p:cNvPr>
          <p:cNvSpPr/>
          <p:nvPr/>
        </p:nvSpPr>
        <p:spPr>
          <a:xfrm rot="13214470">
            <a:off x="4841162" y="3259421"/>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7"/>
            <a:ext cx="4815408" cy="4062651"/>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To submit content, click                                      on Submit Content.</a:t>
            </a:r>
          </a:p>
          <a:p>
            <a:pPr algn="l" rtl="0">
              <a:spcBef>
                <a:spcPts val="0"/>
              </a:spcBef>
              <a:spcAft>
                <a:spcPts val="0"/>
              </a:spcAft>
            </a:pPr>
            <a:r>
              <a:rPr lang="en-US" sz="2400" b="1" i="0" u="none" strike="noStrike" dirty="0">
                <a:solidFill>
                  <a:srgbClr val="000000"/>
                </a:solidFill>
                <a:effectLst/>
              </a:rPr>
              <a:t> </a:t>
            </a:r>
          </a:p>
          <a:p>
            <a:pPr algn="l" rtl="0">
              <a:spcBef>
                <a:spcPts val="0"/>
              </a:spcBef>
              <a:spcAft>
                <a:spcPts val="0"/>
              </a:spcAft>
            </a:pPr>
            <a:r>
              <a:rPr lang="en-US" sz="2400" b="1" i="0" u="none" strike="noStrike" dirty="0">
                <a:solidFill>
                  <a:srgbClr val="000000"/>
                </a:solidFill>
                <a:effectLst/>
              </a:rPr>
              <a:t>Next, choose the content type                                              you want to submit. </a:t>
            </a:r>
          </a:p>
          <a:p>
            <a:pPr algn="l" rtl="0">
              <a:spcBef>
                <a:spcPts val="0"/>
              </a:spcBef>
              <a:spcAft>
                <a:spcPts val="0"/>
              </a:spcAft>
            </a:pPr>
            <a:endParaRPr lang="en-US" sz="2400" b="1" i="0" u="none" strike="noStrike" dirty="0">
              <a:solidFill>
                <a:srgbClr val="000000"/>
              </a:solidFill>
              <a:effectLst/>
            </a:endParaRPr>
          </a:p>
          <a:p>
            <a:pPr algn="l" rtl="0">
              <a:spcBef>
                <a:spcPts val="0"/>
              </a:spcBef>
              <a:spcAft>
                <a:spcPts val="0"/>
              </a:spcAft>
            </a:pPr>
            <a:r>
              <a:rPr lang="en-US" sz="2400" b="1" i="0" u="none" strike="noStrike" dirty="0">
                <a:solidFill>
                  <a:srgbClr val="000000"/>
                </a:solidFill>
                <a:effectLst/>
              </a:rPr>
              <a:t>Each content item is similar, but with a few customized boxes to fill out based on the type of content you are submitting.</a:t>
            </a:r>
            <a:br>
              <a:rPr lang="en-US" dirty="0"/>
            </a:br>
            <a:endParaRPr lang="en-US" b="1" dirty="0"/>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400" b="1" dirty="0">
                <a:solidFill>
                  <a:srgbClr val="FFFFFF"/>
                </a:solidFill>
              </a:rPr>
              <a:t>Submitting Content</a:t>
            </a:r>
            <a:endParaRPr sz="5400" dirty="0"/>
          </a:p>
        </p:txBody>
      </p:sp>
      <p:pic>
        <p:nvPicPr>
          <p:cNvPr id="4" name="Picture 3">
            <a:extLst>
              <a:ext uri="{FF2B5EF4-FFF2-40B4-BE49-F238E27FC236}">
                <a16:creationId xmlns:a16="http://schemas.microsoft.com/office/drawing/2014/main" id="{6CA59738-6FFE-8D6B-940C-C63D6F1BF9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37956" y="1160738"/>
            <a:ext cx="3699941" cy="3897117"/>
          </a:xfrm>
          <a:prstGeom prst="rect">
            <a:avLst/>
          </a:prstGeom>
        </p:spPr>
      </p:pic>
    </p:spTree>
    <p:extLst>
      <p:ext uri="{BB962C8B-B14F-4D97-AF65-F5344CB8AC3E}">
        <p14:creationId xmlns:p14="http://schemas.microsoft.com/office/powerpoint/2010/main" val="32786908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p:nvPr/>
        </p:nvSpPr>
        <p:spPr>
          <a:xfrm>
            <a:off x="0" y="1191270"/>
            <a:ext cx="3704733" cy="409338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Arial" panose="020B0604020202020204" pitchFamily="34" charset="0"/>
              <a:buChar char="•"/>
            </a:pPr>
            <a:r>
              <a:rPr lang="en-US" sz="26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Click on dropdown box</a:t>
            </a:r>
            <a:endParaRPr lang="en-US" sz="2600" b="1" dirty="0">
              <a:latin typeface="Calibri" panose="020F0502020204030204" pitchFamily="34" charset="0"/>
              <a:ea typeface="Helvetica Neue"/>
              <a:cs typeface="Calibri" panose="020F0502020204030204" pitchFamily="34" charset="0"/>
              <a:sym typeface="Helvetica Neue"/>
            </a:endParaRPr>
          </a:p>
          <a:p>
            <a:pPr marL="342900" marR="0" lvl="0" indent="-342900" algn="l" rtl="0">
              <a:spcBef>
                <a:spcPts val="0"/>
              </a:spcBef>
              <a:spcAft>
                <a:spcPts val="0"/>
              </a:spcAft>
              <a:buFont typeface="Arial" panose="020B0604020202020204" pitchFamily="34" charset="0"/>
              <a:buChar char="•"/>
            </a:pPr>
            <a:endParaRPr lang="en-US" sz="26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a:p>
            <a:pPr marL="342900" lvl="1" indent="-342900">
              <a:buFont typeface="Arial" panose="020B0604020202020204" pitchFamily="34" charset="0"/>
              <a:buChar char="•"/>
            </a:pPr>
            <a:r>
              <a:rPr lang="en-US" sz="26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All the section’s articles that you marked for Enews will appear</a:t>
            </a:r>
            <a:endParaRPr sz="26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Font typeface="Arial" panose="020B0604020202020204" pitchFamily="34" charset="0"/>
              <a:buChar char="•"/>
            </a:pPr>
            <a:endParaRPr sz="26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a:p>
            <a:pPr marL="342900" marR="0" lvl="0" indent="-342900" algn="l" rtl="0">
              <a:spcBef>
                <a:spcPts val="0"/>
              </a:spcBef>
              <a:spcAft>
                <a:spcPts val="0"/>
              </a:spcAft>
              <a:buFont typeface="Arial" panose="020B0604020202020204" pitchFamily="34" charset="0"/>
              <a:buChar char="•"/>
            </a:pPr>
            <a:r>
              <a:rPr lang="en-US" sz="26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Choose the articles you want in Enews and hit save</a:t>
            </a:r>
            <a:endParaRPr sz="26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50" name="Google Shape;150;p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en-US" sz="3600" b="1" dirty="0">
                <a:solidFill>
                  <a:srgbClr val="FFFFFF"/>
                </a:solidFill>
              </a:rPr>
              <a:t>New Sponsorship</a:t>
            </a:r>
            <a:endParaRPr dirty="0"/>
          </a:p>
        </p:txBody>
      </p:sp>
      <p:sp>
        <p:nvSpPr>
          <p:cNvPr id="151" name="Google Shape;151;p9"/>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5200" b="1" i="0" u="none" strike="noStrike" cap="none" dirty="0">
                <a:solidFill>
                  <a:srgbClr val="FFFFFF"/>
                </a:solidFill>
                <a:latin typeface="Calibri"/>
                <a:ea typeface="Calibri"/>
                <a:cs typeface="Calibri"/>
                <a:sym typeface="Calibri"/>
              </a:rPr>
              <a:t>Enews Customization</a:t>
            </a:r>
            <a:endParaRPr sz="5200" b="0" i="0" u="none" strike="noStrike" cap="none" dirty="0">
              <a:solidFill>
                <a:schemeClr val="dk1"/>
              </a:solidFill>
              <a:latin typeface="Calibri"/>
              <a:ea typeface="Calibri"/>
              <a:cs typeface="Calibri"/>
              <a:sym typeface="Calibri"/>
            </a:endParaRPr>
          </a:p>
        </p:txBody>
      </p:sp>
      <p:pic>
        <p:nvPicPr>
          <p:cNvPr id="152" name="Google Shape;152;p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04733" y="1191266"/>
            <a:ext cx="5134467" cy="3550183"/>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0"/>
          <p:cNvSpPr txBox="1"/>
          <p:nvPr/>
        </p:nvSpPr>
        <p:spPr>
          <a:xfrm>
            <a:off x="0" y="1191270"/>
            <a:ext cx="3439601"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The selected articles will appear to the left in the section name block</a:t>
            </a:r>
            <a:endParaRPr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a:p>
            <a:pPr marL="0" marR="0" lvl="0" indent="0" algn="l" rtl="0">
              <a:spcBef>
                <a:spcPts val="0"/>
              </a:spcBef>
              <a:spcAft>
                <a:spcPts val="0"/>
              </a:spcAft>
              <a:buNone/>
            </a:pPr>
            <a:r>
              <a:rPr lang="en-US" sz="24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Drag and drop to rearrange in the order you’d like</a:t>
            </a:r>
            <a:endParaRPr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a:p>
            <a:pPr marL="0" marR="0" lvl="0" indent="0" algn="l" rtl="0">
              <a:spcBef>
                <a:spcPts val="0"/>
              </a:spcBef>
              <a:spcAft>
                <a:spcPts val="0"/>
              </a:spcAft>
              <a:buNone/>
            </a:pPr>
            <a:r>
              <a:rPr lang="en-US" sz="24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A yellow flash confirms changes were saved</a:t>
            </a:r>
            <a:endParaRPr sz="24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58" name="Google Shape;158;p1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en-US" sz="3600" b="1" dirty="0">
                <a:solidFill>
                  <a:srgbClr val="FFFFFF"/>
                </a:solidFill>
              </a:rPr>
              <a:t>New Sponsorship</a:t>
            </a:r>
            <a:endParaRPr dirty="0"/>
          </a:p>
        </p:txBody>
      </p:sp>
      <p:sp>
        <p:nvSpPr>
          <p:cNvPr id="159" name="Google Shape;159;p10"/>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5200" b="1" i="0" u="none" strike="noStrike" cap="none" dirty="0">
                <a:solidFill>
                  <a:srgbClr val="FFFFFF"/>
                </a:solidFill>
                <a:latin typeface="Calibri"/>
                <a:ea typeface="Calibri"/>
                <a:cs typeface="Calibri"/>
                <a:sym typeface="Calibri"/>
              </a:rPr>
              <a:t>Enews Customization</a:t>
            </a:r>
            <a:endParaRPr sz="5200" b="0" i="0" u="none" strike="noStrike" cap="none" dirty="0">
              <a:solidFill>
                <a:schemeClr val="dk1"/>
              </a:solidFill>
              <a:latin typeface="Calibri"/>
              <a:ea typeface="Calibri"/>
              <a:cs typeface="Calibri"/>
              <a:sym typeface="Calibri"/>
            </a:endParaRPr>
          </a:p>
        </p:txBody>
      </p:sp>
      <p:pic>
        <p:nvPicPr>
          <p:cNvPr id="160" name="Google Shape;160;p1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439601" y="1893229"/>
            <a:ext cx="5553623" cy="18575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1"/>
          <p:cNvSpPr txBox="1"/>
          <p:nvPr/>
        </p:nvSpPr>
        <p:spPr>
          <a:xfrm>
            <a:off x="0" y="1191270"/>
            <a:ext cx="3469125" cy="34778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You can remove articles you chose, setting articles back to default by selecting no</a:t>
            </a:r>
            <a:endParaRPr sz="22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2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a:p>
            <a:pPr marL="0" marR="0" lvl="0" indent="0" algn="l" rtl="0">
              <a:spcBef>
                <a:spcPts val="0"/>
              </a:spcBef>
              <a:spcAft>
                <a:spcPts val="0"/>
              </a:spcAft>
              <a:buNone/>
            </a:pPr>
            <a:r>
              <a:rPr lang="en-US" sz="22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Hit save</a:t>
            </a:r>
            <a:endParaRPr sz="22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2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a:p>
            <a:pPr marL="0" marR="0" lvl="0" indent="0" algn="l" rtl="0">
              <a:spcBef>
                <a:spcPts val="0"/>
              </a:spcBef>
              <a:spcAft>
                <a:spcPts val="0"/>
              </a:spcAft>
              <a:buNone/>
            </a:pPr>
            <a:r>
              <a:rPr lang="en-US" sz="22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Upcoming top articles will come back in chronological order by the most recent date</a:t>
            </a:r>
            <a:endParaRPr sz="2200" b="1"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66" name="Google Shape;166;p1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en-US" sz="3600" b="1" dirty="0">
                <a:solidFill>
                  <a:srgbClr val="FFFFFF"/>
                </a:solidFill>
              </a:rPr>
              <a:t>New Sponsorship</a:t>
            </a:r>
            <a:endParaRPr dirty="0"/>
          </a:p>
        </p:txBody>
      </p:sp>
      <p:sp>
        <p:nvSpPr>
          <p:cNvPr id="167" name="Google Shape;167;p11"/>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5200" b="1" i="0" u="none" strike="noStrike" cap="none" dirty="0">
                <a:solidFill>
                  <a:srgbClr val="FFFFFF"/>
                </a:solidFill>
                <a:latin typeface="Calibri"/>
                <a:ea typeface="Calibri"/>
                <a:cs typeface="Calibri"/>
                <a:sym typeface="Calibri"/>
              </a:rPr>
              <a:t>Enews Customization</a:t>
            </a:r>
            <a:endParaRPr sz="5200" b="0" i="0" u="none" strike="noStrike" cap="none" dirty="0">
              <a:solidFill>
                <a:schemeClr val="dk1"/>
              </a:solidFill>
              <a:latin typeface="Calibri"/>
              <a:ea typeface="Calibri"/>
              <a:cs typeface="Calibri"/>
              <a:sym typeface="Calibri"/>
            </a:endParaRPr>
          </a:p>
        </p:txBody>
      </p:sp>
      <p:pic>
        <p:nvPicPr>
          <p:cNvPr id="168" name="Google Shape;168;p1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469125" y="1893250"/>
            <a:ext cx="5547750" cy="2221550"/>
          </a:xfrm>
          <a:prstGeom prst="rect">
            <a:avLst/>
          </a:prstGeom>
          <a:noFill/>
          <a:ln>
            <a:noFill/>
          </a:ln>
        </p:spPr>
      </p:pic>
      <p:sp>
        <p:nvSpPr>
          <p:cNvPr id="2" name="Right Arrow 1">
            <a:extLst>
              <a:ext uri="{FF2B5EF4-FFF2-40B4-BE49-F238E27FC236}">
                <a16:creationId xmlns:a16="http://schemas.microsoft.com/office/drawing/2014/main" id="{B1A357AC-4225-94D4-BDAB-CB99598EA754}"/>
              </a:ext>
            </a:extLst>
          </p:cNvPr>
          <p:cNvSpPr/>
          <p:nvPr/>
        </p:nvSpPr>
        <p:spPr>
          <a:xfrm rot="13476390">
            <a:off x="7775664" y="268476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a:extLst>
              <a:ext uri="{FF2B5EF4-FFF2-40B4-BE49-F238E27FC236}">
                <a16:creationId xmlns:a16="http://schemas.microsoft.com/office/drawing/2014/main" id="{AD5C11B4-F94C-5FC9-848F-46E0ECCA9A14}"/>
              </a:ext>
            </a:extLst>
          </p:cNvPr>
          <p:cNvSpPr/>
          <p:nvPr/>
        </p:nvSpPr>
        <p:spPr>
          <a:xfrm rot="13838258">
            <a:off x="7649227" y="3294140"/>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173182"/>
            <a:ext cx="5634283" cy="3785652"/>
          </a:xfrm>
          <a:prstGeom prst="rect">
            <a:avLst/>
          </a:prstGeom>
          <a:noFill/>
        </p:spPr>
        <p:txBody>
          <a:bodyPr wrap="square" rtlCol="0">
            <a:spAutoFit/>
          </a:bodyPr>
          <a:lstStyle/>
          <a:p>
            <a:pPr algn="l" rtl="0">
              <a:spcBef>
                <a:spcPts val="0"/>
              </a:spcBef>
              <a:spcAft>
                <a:spcPts val="0"/>
              </a:spcAft>
            </a:pPr>
            <a:r>
              <a:rPr lang="en-US" sz="2400" b="1" i="0" u="none" strike="noStrike" dirty="0">
                <a:solidFill>
                  <a:srgbClr val="000000"/>
                </a:solidFill>
                <a:effectLst/>
              </a:rPr>
              <a:t>To access Enews, Weekend                                    newsletter, E-Blast, Breaking News</a:t>
            </a:r>
            <a:r>
              <a:rPr lang="en-US" sz="2400" b="1" dirty="0">
                <a:solidFill>
                  <a:srgbClr val="000000"/>
                </a:solidFill>
              </a:rPr>
              <a:t>           </a:t>
            </a:r>
            <a:r>
              <a:rPr lang="en-US" sz="2400" b="1" i="0" u="none" strike="noStrike" dirty="0">
                <a:solidFill>
                  <a:srgbClr val="000000"/>
                </a:solidFill>
                <a:effectLst/>
              </a:rPr>
              <a:t>and Subscriber stats:</a:t>
            </a:r>
          </a:p>
          <a:p>
            <a:pPr algn="l" rtl="0">
              <a:spcBef>
                <a:spcPts val="0"/>
              </a:spcBef>
              <a:spcAft>
                <a:spcPts val="0"/>
              </a:spcAft>
            </a:pPr>
            <a:endParaRPr lang="en-US" sz="2400" b="1" dirty="0">
              <a:solidFill>
                <a:srgbClr val="000000"/>
              </a:solidFill>
            </a:endParaRPr>
          </a:p>
          <a:p>
            <a:pPr algn="l" rtl="0">
              <a:spcBef>
                <a:spcPts val="0"/>
              </a:spcBef>
              <a:spcAft>
                <a:spcPts val="0"/>
              </a:spcAft>
            </a:pPr>
            <a:r>
              <a:rPr lang="en-US" sz="2400" b="1" i="0" u="none" strike="noStrike" dirty="0">
                <a:solidFill>
                  <a:srgbClr val="000000"/>
                </a:solidFill>
                <a:effectLst/>
              </a:rPr>
              <a:t>Hover over the Email Stats tab, then     click the corresponding item from the dropdown menu.</a:t>
            </a:r>
          </a:p>
          <a:p>
            <a:pPr algn="l" rtl="0">
              <a:spcBef>
                <a:spcPts val="0"/>
              </a:spcBef>
              <a:spcAft>
                <a:spcPts val="0"/>
              </a:spcAft>
            </a:pPr>
            <a:br>
              <a:rPr lang="en-US" sz="2400" b="1" i="0" u="none" strike="noStrike" dirty="0">
                <a:solidFill>
                  <a:srgbClr val="000000"/>
                </a:solidFill>
                <a:effectLst/>
              </a:rPr>
            </a:br>
            <a:r>
              <a:rPr lang="en-US" sz="2400" b="1" i="0" u="none" strike="noStrike" dirty="0">
                <a:solidFill>
                  <a:srgbClr val="000000"/>
                </a:solidFill>
                <a:effectLst/>
              </a:rPr>
              <a:t>Full stats for the daily Enews are available 24 hours after the email has been sent. </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Email Stats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2EE9116C-17F3-2A18-ADC3-7F56129121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4283" y="1173182"/>
            <a:ext cx="3509717" cy="3706427"/>
          </a:xfrm>
          <a:prstGeom prst="rect">
            <a:avLst/>
          </a:prstGeom>
          <a:ln>
            <a:solidFill>
              <a:schemeClr val="tx1"/>
            </a:solidFill>
          </a:ln>
        </p:spPr>
      </p:pic>
      <p:sp>
        <p:nvSpPr>
          <p:cNvPr id="8" name="Right Arrow 7">
            <a:extLst>
              <a:ext uri="{FF2B5EF4-FFF2-40B4-BE49-F238E27FC236}">
                <a16:creationId xmlns:a16="http://schemas.microsoft.com/office/drawing/2014/main" id="{E4FCA0D4-E17D-1BD9-86BF-FFBE1611A0F9}"/>
              </a:ext>
            </a:extLst>
          </p:cNvPr>
          <p:cNvSpPr/>
          <p:nvPr/>
        </p:nvSpPr>
        <p:spPr>
          <a:xfrm>
            <a:off x="4655875" y="1541860"/>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2452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143999" cy="1938992"/>
          </a:xfrm>
          <a:prstGeom prst="rect">
            <a:avLst/>
          </a:prstGeom>
          <a:noFill/>
        </p:spPr>
        <p:txBody>
          <a:bodyPr wrap="square" rtlCol="0">
            <a:spAutoFit/>
          </a:bodyPr>
          <a:lstStyle/>
          <a:p>
            <a:pPr algn="l" rtl="0">
              <a:spcBef>
                <a:spcPts val="0"/>
              </a:spcBef>
              <a:spcAft>
                <a:spcPts val="0"/>
              </a:spcAft>
            </a:pPr>
            <a:r>
              <a:rPr lang="en-US" sz="2000" b="1" i="0" u="none" strike="noStrike" dirty="0">
                <a:solidFill>
                  <a:srgbClr val="000000"/>
                </a:solidFill>
                <a:effectLst/>
              </a:rPr>
              <a:t>To check </a:t>
            </a:r>
            <a:r>
              <a:rPr lang="en-US" sz="2000" b="1" dirty="0">
                <a:solidFill>
                  <a:srgbClr val="000000"/>
                </a:solidFill>
              </a:rPr>
              <a:t>E-blast, News Alert, Daily Enews and/or Weekly Enews </a:t>
            </a:r>
            <a:r>
              <a:rPr lang="en-US" sz="2000" b="1" i="0" u="none" strike="noStrike" dirty="0">
                <a:solidFill>
                  <a:srgbClr val="000000"/>
                </a:solidFill>
                <a:effectLst/>
              </a:rPr>
              <a:t>stats:</a:t>
            </a:r>
          </a:p>
          <a:p>
            <a:pPr algn="l" rtl="0" fontAlgn="base">
              <a:spcBef>
                <a:spcPts val="0"/>
              </a:spcBef>
              <a:spcAft>
                <a:spcPts val="0"/>
              </a:spcAft>
              <a:buFont typeface="+mj-lt"/>
              <a:buAutoNum type="arabicPeriod"/>
            </a:pPr>
            <a:r>
              <a:rPr lang="en-US" sz="2000" b="1" dirty="0">
                <a:solidFill>
                  <a:srgbClr val="000000"/>
                </a:solidFill>
              </a:rPr>
              <a:t> </a:t>
            </a:r>
            <a:r>
              <a:rPr lang="en-US" sz="2000" b="1" i="0" u="none" strike="noStrike" dirty="0">
                <a:solidFill>
                  <a:srgbClr val="000000"/>
                </a:solidFill>
                <a:effectLst/>
              </a:rPr>
              <a:t>On Admin CMS, hover over the E-blast, News Alert, Daily Enews or Weekly Enews tab (to correspond with the report stats you want to receive).</a:t>
            </a:r>
          </a:p>
          <a:p>
            <a:pPr algn="l" rtl="0" fontAlgn="base">
              <a:spcBef>
                <a:spcPts val="0"/>
              </a:spcBef>
              <a:spcAft>
                <a:spcPts val="0"/>
              </a:spcAft>
              <a:buFont typeface="+mj-lt"/>
              <a:buAutoNum type="arabicPeriod"/>
            </a:pPr>
            <a:r>
              <a:rPr lang="en-US" sz="2000" b="1" i="0" u="none" strike="noStrike" dirty="0">
                <a:solidFill>
                  <a:srgbClr val="000000"/>
                </a:solidFill>
                <a:effectLst/>
              </a:rPr>
              <a:t> Choose Promotions from the dropdown.</a:t>
            </a:r>
          </a:p>
          <a:p>
            <a:pPr algn="l" rtl="0" fontAlgn="base">
              <a:spcBef>
                <a:spcPts val="0"/>
              </a:spcBef>
              <a:spcAft>
                <a:spcPts val="0"/>
              </a:spcAft>
              <a:buFont typeface="+mj-lt"/>
              <a:buAutoNum type="arabicPeriod"/>
            </a:pPr>
            <a:r>
              <a:rPr lang="en-US" sz="2000" b="1" i="0" u="none" strike="noStrike" dirty="0">
                <a:solidFill>
                  <a:srgbClr val="000000"/>
                </a:solidFill>
                <a:effectLst/>
              </a:rPr>
              <a:t> Each promotion file will be listed with Email Subject, Town / List, Date, Emails Sent, Open Count, Click Count, Unsubscribed, Open Rate, and Click Rate.</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Stats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811772D1-EB40-EBC5-CE0C-FF8F04FD85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402" y="3196250"/>
            <a:ext cx="7772400" cy="1602556"/>
          </a:xfrm>
          <a:prstGeom prst="rect">
            <a:avLst/>
          </a:prstGeom>
          <a:ln>
            <a:solidFill>
              <a:schemeClr val="tx1"/>
            </a:solidFill>
          </a:ln>
        </p:spPr>
      </p:pic>
      <p:pic>
        <p:nvPicPr>
          <p:cNvPr id="3" name="Picture 2" descr="Graphical user interface, application&#10;&#10;Description automatically generated">
            <a:extLst>
              <a:ext uri="{FF2B5EF4-FFF2-40B4-BE49-F238E27FC236}">
                <a16:creationId xmlns:a16="http://schemas.microsoft.com/office/drawing/2014/main" id="{827DE18F-F63A-347D-2403-9E7BB76C66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579" y="3532686"/>
            <a:ext cx="6310065" cy="1602556"/>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2681DF20-BB80-19C9-56CF-73516EA3D0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8110" y="3266325"/>
            <a:ext cx="5661212" cy="1462405"/>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4D0AF3D9-028D-A01B-C871-10C653EE3A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0410" y="3600116"/>
            <a:ext cx="5673590" cy="1462405"/>
          </a:xfrm>
          <a:prstGeom prst="rect">
            <a:avLst/>
          </a:prstGeom>
          <a:ln>
            <a:solidFill>
              <a:schemeClr val="tx1"/>
            </a:solidFill>
          </a:ln>
        </p:spPr>
      </p:pic>
    </p:spTree>
    <p:extLst>
      <p:ext uri="{BB962C8B-B14F-4D97-AF65-F5344CB8AC3E}">
        <p14:creationId xmlns:p14="http://schemas.microsoft.com/office/powerpoint/2010/main" val="13753202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4571999" cy="2862322"/>
          </a:xfrm>
          <a:prstGeom prst="rect">
            <a:avLst/>
          </a:prstGeom>
          <a:noFill/>
        </p:spPr>
        <p:txBody>
          <a:bodyPr wrap="square" rtlCol="0">
            <a:spAutoFit/>
          </a:bodyPr>
          <a:lstStyle/>
          <a:p>
            <a:pPr algn="l" rtl="0">
              <a:spcBef>
                <a:spcPts val="2400"/>
              </a:spcBef>
              <a:spcAft>
                <a:spcPts val="0"/>
              </a:spcAft>
            </a:pPr>
            <a:r>
              <a:rPr lang="en-US" sz="2000" b="1" i="0" u="none" strike="noStrike" dirty="0">
                <a:solidFill>
                  <a:srgbClr val="000000"/>
                </a:solidFill>
                <a:effectLst/>
              </a:rPr>
              <a:t>To check your subscriber counts, repeat the following steps:</a:t>
            </a:r>
          </a:p>
          <a:p>
            <a:pPr marL="342900" indent="-342900" algn="l" rtl="0" fontAlgn="base">
              <a:spcBef>
                <a:spcPts val="0"/>
              </a:spcBef>
              <a:spcAft>
                <a:spcPts val="0"/>
              </a:spcAft>
              <a:buFont typeface="Arial" panose="020B0604020202020204" pitchFamily="34" charset="0"/>
              <a:buChar char="•"/>
            </a:pPr>
            <a:r>
              <a:rPr lang="en-US" sz="2000" b="1" dirty="0">
                <a:solidFill>
                  <a:srgbClr val="000000"/>
                </a:solidFill>
              </a:rPr>
              <a:t> </a:t>
            </a:r>
            <a:r>
              <a:rPr lang="en-US" sz="2000" b="1" i="0" u="none" strike="noStrike" dirty="0">
                <a:solidFill>
                  <a:srgbClr val="000000"/>
                </a:solidFill>
                <a:effectLst/>
              </a:rPr>
              <a:t>On Admin CMS, hover over the "Email Stats" tab.</a:t>
            </a:r>
          </a:p>
          <a:p>
            <a:pPr marL="342900" indent="-34290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 Choose Subscribers from the dropdown.</a:t>
            </a:r>
          </a:p>
          <a:p>
            <a:pPr marL="342900" indent="-34290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 The subscribers will be listed with Town, Daily, Weekly, News Alerts, Promotions and Events</a:t>
            </a:r>
            <a:r>
              <a:rPr lang="en-US" sz="2000" b="1" dirty="0">
                <a:solidFill>
                  <a:srgbClr val="000000"/>
                </a:solidFill>
              </a:rPr>
              <a:t>.</a:t>
            </a:r>
            <a:endParaRPr lang="en-US" sz="20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Checking Your E-mail Subscriber Count</a:t>
            </a:r>
            <a:endParaRPr sz="4000" dirty="0"/>
          </a:p>
        </p:txBody>
      </p:sp>
      <p:pic>
        <p:nvPicPr>
          <p:cNvPr id="4" name="Picture 3" descr="Table&#10;&#10;Description automatically generated">
            <a:extLst>
              <a:ext uri="{FF2B5EF4-FFF2-40B4-BE49-F238E27FC236}">
                <a16:creationId xmlns:a16="http://schemas.microsoft.com/office/drawing/2014/main" id="{946014ED-28DE-175F-077B-626388078C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1659117"/>
            <a:ext cx="4309585" cy="2408792"/>
          </a:xfrm>
          <a:prstGeom prst="rect">
            <a:avLst/>
          </a:prstGeom>
          <a:ln>
            <a:solidFill>
              <a:schemeClr val="tx1"/>
            </a:solidFill>
          </a:ln>
        </p:spPr>
      </p:pic>
    </p:spTree>
    <p:extLst>
      <p:ext uri="{BB962C8B-B14F-4D97-AF65-F5344CB8AC3E}">
        <p14:creationId xmlns:p14="http://schemas.microsoft.com/office/powerpoint/2010/main" val="4678171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081524"/>
            <a:ext cx="9037674" cy="1323439"/>
          </a:xfrm>
          <a:prstGeom prst="rect">
            <a:avLst/>
          </a:prstGeom>
          <a:noFill/>
        </p:spPr>
        <p:txBody>
          <a:bodyPr wrap="square" rtlCol="0">
            <a:spAutoFit/>
          </a:bodyPr>
          <a:lstStyle/>
          <a:p>
            <a:pPr algn="l" rtl="0">
              <a:spcBef>
                <a:spcPts val="0"/>
              </a:spcBef>
              <a:spcAft>
                <a:spcPts val="0"/>
              </a:spcAft>
            </a:pPr>
            <a:r>
              <a:rPr lang="en-US" sz="2000" b="1" i="0" u="none" strike="noStrike" dirty="0">
                <a:solidFill>
                  <a:srgbClr val="000000"/>
                </a:solidFill>
                <a:effectLst/>
              </a:rPr>
              <a:t>To create a new event, hover over the specific tab and click New Event or click the tab and press +New Event in the top right corner of the screen.</a:t>
            </a:r>
          </a:p>
          <a:p>
            <a:pPr algn="l" rtl="0">
              <a:spcBef>
                <a:spcPts val="0"/>
              </a:spcBef>
              <a:spcAft>
                <a:spcPts val="0"/>
              </a:spcAft>
            </a:pPr>
            <a:br>
              <a:rPr lang="en-US" sz="2000" b="1" i="0" u="none" strike="noStrike" dirty="0">
                <a:solidFill>
                  <a:srgbClr val="000000"/>
                </a:solidFill>
                <a:effectLst/>
              </a:rPr>
            </a:br>
            <a:r>
              <a:rPr lang="en-US" sz="2000" b="1" i="0" u="none" strike="noStrike" dirty="0">
                <a:solidFill>
                  <a:srgbClr val="000000"/>
                </a:solidFill>
                <a:effectLst/>
              </a:rPr>
              <a:t>All fields with the red asterisk are required before you can complete the form. </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a:t>
            </a:r>
            <a:endParaRPr sz="4000" dirty="0"/>
          </a:p>
        </p:txBody>
      </p:sp>
      <p:pic>
        <p:nvPicPr>
          <p:cNvPr id="4" name="Picture 3" descr="A picture containing application&#10;&#10;Description automatically generated">
            <a:extLst>
              <a:ext uri="{FF2B5EF4-FFF2-40B4-BE49-F238E27FC236}">
                <a16:creationId xmlns:a16="http://schemas.microsoft.com/office/drawing/2014/main" id="{AE3FD8D9-C31A-E157-F181-BBEE3F539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9868" y="2835850"/>
            <a:ext cx="3864263" cy="879670"/>
          </a:xfrm>
          <a:prstGeom prst="rect">
            <a:avLst/>
          </a:prstGeom>
          <a:ln>
            <a:solidFill>
              <a:schemeClr val="tx1"/>
            </a:solidFill>
          </a:ln>
        </p:spPr>
      </p:pic>
      <p:pic>
        <p:nvPicPr>
          <p:cNvPr id="8" name="Picture 7" descr="Graphical user interface, text&#10;&#10;Description automatically generated with medium confidence">
            <a:extLst>
              <a:ext uri="{FF2B5EF4-FFF2-40B4-BE49-F238E27FC236}">
                <a16:creationId xmlns:a16="http://schemas.microsoft.com/office/drawing/2014/main" id="{9E6D5A33-D8F5-22AA-0908-DDA0DF250F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799" y="3798328"/>
            <a:ext cx="7772400" cy="1210712"/>
          </a:xfrm>
          <a:prstGeom prst="rect">
            <a:avLst/>
          </a:prstGeom>
          <a:ln>
            <a:solidFill>
              <a:schemeClr val="tx1"/>
            </a:solidFill>
          </a:ln>
        </p:spPr>
      </p:pic>
      <p:sp>
        <p:nvSpPr>
          <p:cNvPr id="9" name="Right Arrow 8">
            <a:extLst>
              <a:ext uri="{FF2B5EF4-FFF2-40B4-BE49-F238E27FC236}">
                <a16:creationId xmlns:a16="http://schemas.microsoft.com/office/drawing/2014/main" id="{04139BF1-0914-98C9-F3B4-7B26BE2ED4DC}"/>
              </a:ext>
            </a:extLst>
          </p:cNvPr>
          <p:cNvSpPr/>
          <p:nvPr/>
        </p:nvSpPr>
        <p:spPr>
          <a:xfrm>
            <a:off x="6627181" y="4061976"/>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DFCE9022-231B-AE07-8BC2-6B29A880C795}"/>
              </a:ext>
            </a:extLst>
          </p:cNvPr>
          <p:cNvSpPr/>
          <p:nvPr/>
        </p:nvSpPr>
        <p:spPr>
          <a:xfrm rot="10800000">
            <a:off x="5213160" y="2926104"/>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5010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257258"/>
            <a:ext cx="9037674" cy="1846659"/>
          </a:xfrm>
          <a:prstGeom prst="rect">
            <a:avLst/>
          </a:prstGeom>
          <a:noFill/>
        </p:spPr>
        <p:txBody>
          <a:bodyPr wrap="square" rtlCol="0">
            <a:spAutoFit/>
          </a:bodyPr>
          <a:lstStyle/>
          <a:p>
            <a:pPr algn="l" rtl="0">
              <a:spcBef>
                <a:spcPts val="0"/>
              </a:spcBef>
              <a:spcAft>
                <a:spcPts val="0"/>
              </a:spcAft>
            </a:pPr>
            <a:r>
              <a:rPr lang="en-US" sz="2000" b="1" i="0" u="none" strike="noStrike" dirty="0">
                <a:solidFill>
                  <a:srgbClr val="000000"/>
                </a:solidFill>
                <a:effectLst/>
              </a:rPr>
              <a:t>1. In the Notes box, insert any notes for the event for future reference or if you are sharing the event with any other towns and would like them to know anything about the event. </a:t>
            </a:r>
          </a:p>
          <a:p>
            <a:br>
              <a:rPr lang="en-US" dirty="0"/>
            </a:br>
            <a:br>
              <a:rPr lang="en-US" dirty="0"/>
            </a:br>
            <a:endParaRPr lang="en-US" sz="1800" b="0" i="0" u="none" strike="noStrike" dirty="0">
              <a:solidFill>
                <a:srgbClr val="000000"/>
              </a:solidFill>
              <a:effectLst/>
              <a:latin typeface="Cambria" panose="02040503050406030204" pitchFamily="18" charset="0"/>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a:t>
            </a:r>
            <a:endParaRPr sz="4000" dirty="0"/>
          </a:p>
        </p:txBody>
      </p:sp>
      <p:pic>
        <p:nvPicPr>
          <p:cNvPr id="4" name="Picture 3" descr="Graphical user interface, text, application&#10;&#10;Description automatically generated">
            <a:extLst>
              <a:ext uri="{FF2B5EF4-FFF2-40B4-BE49-F238E27FC236}">
                <a16:creationId xmlns:a16="http://schemas.microsoft.com/office/drawing/2014/main" id="{1AA1E801-B1B6-24E5-C744-4A96849092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2469357"/>
            <a:ext cx="7772400" cy="2400299"/>
          </a:xfrm>
          <a:prstGeom prst="rect">
            <a:avLst/>
          </a:prstGeom>
          <a:ln>
            <a:solidFill>
              <a:schemeClr val="tx1"/>
            </a:solidFill>
          </a:ln>
        </p:spPr>
      </p:pic>
    </p:spTree>
    <p:extLst>
      <p:ext uri="{BB962C8B-B14F-4D97-AF65-F5344CB8AC3E}">
        <p14:creationId xmlns:p14="http://schemas.microsoft.com/office/powerpoint/2010/main" val="32458791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1" y="1109805"/>
            <a:ext cx="3668359" cy="2677656"/>
          </a:xfrm>
          <a:prstGeom prst="rect">
            <a:avLst/>
          </a:prstGeom>
          <a:noFill/>
        </p:spPr>
        <p:txBody>
          <a:bodyPr wrap="square" rtlCol="0">
            <a:spAutoFit/>
          </a:bodyPr>
          <a:lstStyle/>
          <a:p>
            <a:pPr algn="l" rtl="0" fontAlgn="base">
              <a:spcBef>
                <a:spcPts val="0"/>
              </a:spcBef>
              <a:spcAft>
                <a:spcPts val="0"/>
              </a:spcAft>
            </a:pPr>
            <a:r>
              <a:rPr lang="en-US" sz="2800" b="1" i="0" u="none" strike="noStrike" dirty="0">
                <a:solidFill>
                  <a:srgbClr val="000000"/>
                </a:solidFill>
                <a:effectLst/>
              </a:rPr>
              <a:t>2. I</a:t>
            </a:r>
            <a:r>
              <a:rPr lang="en-US" sz="2800" b="1" dirty="0"/>
              <a:t>n the Event Information box, insert the Event name, date and time, as well as the location, and phone number.</a:t>
            </a:r>
            <a:endParaRPr lang="en-US" sz="2800" b="1" i="0" u="none" strike="noStrike" dirty="0">
              <a:solidFill>
                <a:srgbClr val="000000"/>
              </a:solidFill>
              <a:effectLst/>
            </a:endParaRP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a:t>
            </a:r>
            <a:endParaRPr sz="4000" dirty="0"/>
          </a:p>
        </p:txBody>
      </p:sp>
      <p:pic>
        <p:nvPicPr>
          <p:cNvPr id="4" name="Picture 3" descr="Graphical user interface, application&#10;&#10;Description automatically generated">
            <a:extLst>
              <a:ext uri="{FF2B5EF4-FFF2-40B4-BE49-F238E27FC236}">
                <a16:creationId xmlns:a16="http://schemas.microsoft.com/office/drawing/2014/main" id="{F5A8BE8F-FAE2-363A-41C6-41AA823829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94758" y="1586858"/>
            <a:ext cx="5190568" cy="3396769"/>
          </a:xfrm>
          <a:prstGeom prst="rect">
            <a:avLst/>
          </a:prstGeom>
          <a:ln>
            <a:solidFill>
              <a:schemeClr val="tx1"/>
            </a:solidFill>
          </a:ln>
        </p:spPr>
      </p:pic>
    </p:spTree>
    <p:extLst>
      <p:ext uri="{BB962C8B-B14F-4D97-AF65-F5344CB8AC3E}">
        <p14:creationId xmlns:p14="http://schemas.microsoft.com/office/powerpoint/2010/main" val="5753971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A4B3-52A7-0DDF-4A97-EFE5B50BE7A2}"/>
              </a:ext>
            </a:extLst>
          </p:cNvPr>
          <p:cNvSpPr txBox="1"/>
          <p:nvPr/>
        </p:nvSpPr>
        <p:spPr>
          <a:xfrm>
            <a:off x="0" y="1133629"/>
            <a:ext cx="4109421" cy="4093428"/>
          </a:xfrm>
          <a:prstGeom prst="rect">
            <a:avLst/>
          </a:prstGeom>
          <a:noFill/>
        </p:spPr>
        <p:txBody>
          <a:bodyPr wrap="square" rtlCol="0">
            <a:spAutoFit/>
          </a:bodyPr>
          <a:lstStyle/>
          <a:p>
            <a:pPr algn="l" rtl="0" fontAlgn="base">
              <a:spcBef>
                <a:spcPts val="0"/>
              </a:spcBef>
              <a:spcAft>
                <a:spcPts val="0"/>
              </a:spcAft>
            </a:pPr>
            <a:r>
              <a:rPr lang="en-US" sz="2000" b="1" i="0" u="none" strike="noStrike" dirty="0">
                <a:solidFill>
                  <a:srgbClr val="000000"/>
                </a:solidFill>
                <a:effectLst/>
              </a:rPr>
              <a:t>3. In the Contact Information box, insert the contact person's name and phone number. </a:t>
            </a:r>
          </a:p>
          <a:p>
            <a:pPr algn="l" rtl="0" fontAlgn="base">
              <a:spcBef>
                <a:spcPts val="0"/>
              </a:spcBef>
              <a:spcAft>
                <a:spcPts val="0"/>
              </a:spcAft>
            </a:pPr>
            <a:endParaRPr lang="en-US" sz="2000" b="1" dirty="0">
              <a:solidFill>
                <a:srgbClr val="000000"/>
              </a:solidFill>
            </a:endParaRPr>
          </a:p>
          <a:p>
            <a:pPr marL="342900" indent="-34290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That information will                                                                                                                   only be seen by you. </a:t>
            </a:r>
          </a:p>
          <a:p>
            <a:pPr marL="342900" indent="-342900" algn="l" rtl="0" fontAlgn="base">
              <a:spcBef>
                <a:spcPts val="0"/>
              </a:spcBef>
              <a:spcAft>
                <a:spcPts val="0"/>
              </a:spcAft>
              <a:buFont typeface="Arial" panose="020B0604020202020204" pitchFamily="34" charset="0"/>
              <a:buChar char="•"/>
            </a:pPr>
            <a:endParaRPr lang="en-US" sz="2000" b="1" dirty="0">
              <a:solidFill>
                <a:srgbClr val="000000"/>
              </a:solidFill>
            </a:endParaRPr>
          </a:p>
          <a:p>
            <a:pPr marL="342900" indent="-34290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You can also list the contact person’s information below that. </a:t>
            </a:r>
          </a:p>
          <a:p>
            <a:pPr marL="342900" indent="-342900" algn="l" rtl="0" fontAlgn="base">
              <a:spcBef>
                <a:spcPts val="0"/>
              </a:spcBef>
              <a:spcAft>
                <a:spcPts val="0"/>
              </a:spcAft>
              <a:buFont typeface="Arial" panose="020B0604020202020204" pitchFamily="34" charset="0"/>
              <a:buChar char="•"/>
            </a:pPr>
            <a:endParaRPr lang="en-US" sz="2000" b="1" dirty="0">
              <a:solidFill>
                <a:srgbClr val="000000"/>
              </a:solidFill>
            </a:endParaRPr>
          </a:p>
          <a:p>
            <a:pPr marL="342900" indent="-342900" algn="l" rtl="0" fontAlgn="base">
              <a:spcBef>
                <a:spcPts val="0"/>
              </a:spcBef>
              <a:spcAft>
                <a:spcPts val="0"/>
              </a:spcAft>
              <a:buFont typeface="Arial" panose="020B0604020202020204" pitchFamily="34" charset="0"/>
              <a:buChar char="•"/>
            </a:pPr>
            <a:r>
              <a:rPr lang="en-US" sz="2000" b="1" i="0" u="none" strike="noStrike" dirty="0">
                <a:solidFill>
                  <a:srgbClr val="000000"/>
                </a:solidFill>
                <a:effectLst/>
              </a:rPr>
              <a:t>The information added in the                                                                                                       bottom six lines will be visible                                                                                                           in the public event listing.</a:t>
            </a:r>
          </a:p>
        </p:txBody>
      </p:sp>
      <p:sp>
        <p:nvSpPr>
          <p:cNvPr id="2" name="Title 1">
            <a:extLst>
              <a:ext uri="{FF2B5EF4-FFF2-40B4-BE49-F238E27FC236}">
                <a16:creationId xmlns:a16="http://schemas.microsoft.com/office/drawing/2014/main" id="{9EFCBD91-C64D-C7BB-6784-234F77B36C27}"/>
              </a:ext>
            </a:extLst>
          </p:cNvPr>
          <p:cNvSpPr>
            <a:spLocks noGrp="1"/>
          </p:cNvSpPr>
          <p:nvPr>
            <p:ph type="title"/>
          </p:nvPr>
        </p:nvSpPr>
        <p:spPr/>
        <p:txBody>
          <a:bodyPr/>
          <a:lstStyle/>
          <a:p>
            <a:r>
              <a:rPr lang="en-US" sz="3600" b="1" dirty="0">
                <a:solidFill>
                  <a:srgbClr val="FFFFFF"/>
                </a:solidFill>
              </a:rPr>
              <a:t>New Sponsorship</a:t>
            </a:r>
            <a:endParaRPr lang="en-US" dirty="0"/>
          </a:p>
        </p:txBody>
      </p:sp>
      <p:sp>
        <p:nvSpPr>
          <p:cNvPr id="6" name="Google Shape;62;p14">
            <a:extLst>
              <a:ext uri="{FF2B5EF4-FFF2-40B4-BE49-F238E27FC236}">
                <a16:creationId xmlns:a16="http://schemas.microsoft.com/office/drawing/2014/main" id="{755EB5A4-A703-11D5-07A5-BC8052A2BAF9}"/>
              </a:ext>
            </a:extLst>
          </p:cNvPr>
          <p:cNvSpPr/>
          <p:nvPr/>
        </p:nvSpPr>
        <p:spPr>
          <a:xfrm>
            <a:off x="0" y="0"/>
            <a:ext cx="9144000" cy="1076700"/>
          </a:xfrm>
          <a:prstGeom prst="rect">
            <a:avLst/>
          </a:prstGeom>
          <a:solidFill>
            <a:srgbClr val="6090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rgbClr val="FFFFFF"/>
                </a:solidFill>
              </a:rPr>
              <a:t>Events</a:t>
            </a:r>
            <a:endParaRPr sz="4000" dirty="0"/>
          </a:p>
        </p:txBody>
      </p:sp>
      <p:pic>
        <p:nvPicPr>
          <p:cNvPr id="4" name="Picture 3" descr="Table&#10;&#10;Description automatically generated">
            <a:extLst>
              <a:ext uri="{FF2B5EF4-FFF2-40B4-BE49-F238E27FC236}">
                <a16:creationId xmlns:a16="http://schemas.microsoft.com/office/drawing/2014/main" id="{5408D484-5235-EEB5-5884-2CD6136066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8982" y="2168165"/>
            <a:ext cx="4818692" cy="2875861"/>
          </a:xfrm>
          <a:prstGeom prst="rect">
            <a:avLst/>
          </a:prstGeom>
          <a:ln>
            <a:solidFill>
              <a:schemeClr val="tx1"/>
            </a:solidFill>
          </a:ln>
        </p:spPr>
      </p:pic>
    </p:spTree>
    <p:extLst>
      <p:ext uri="{BB962C8B-B14F-4D97-AF65-F5344CB8AC3E}">
        <p14:creationId xmlns:p14="http://schemas.microsoft.com/office/powerpoint/2010/main" val="3664125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35625</TotalTime>
  <Words>8834</Words>
  <Application>Microsoft Macintosh PowerPoint</Application>
  <PresentationFormat>On-screen Show (16:9)</PresentationFormat>
  <Paragraphs>1099</Paragraphs>
  <Slides>204</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204</vt:i4>
      </vt:variant>
    </vt:vector>
  </HeadingPairs>
  <TitlesOfParts>
    <vt:vector size="210" baseType="lpstr">
      <vt:lpstr>Arial</vt:lpstr>
      <vt:lpstr>Calibri</vt:lpstr>
      <vt:lpstr>Calibri Light</vt:lpstr>
      <vt:lpstr>Cambria</vt:lpstr>
      <vt:lpstr>Helvetica Neue</vt:lpstr>
      <vt:lpstr>Office Theme</vt:lpstr>
      <vt:lpstr>PowerPoint Presentation</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New Sponsorship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Training</dc:title>
  <dc:creator>Darlene Cullen</dc:creator>
  <cp:lastModifiedBy>Ariel McDonald</cp:lastModifiedBy>
  <cp:revision>82</cp:revision>
  <cp:lastPrinted>2022-03-24T16:16:18Z</cp:lastPrinted>
  <dcterms:modified xsi:type="dcterms:W3CDTF">2023-04-06T13:30:20Z</dcterms:modified>
</cp:coreProperties>
</file>